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6"/>
  </p:notesMasterIdLst>
  <p:sldIdLst>
    <p:sldId id="259" r:id="rId2"/>
    <p:sldId id="288" r:id="rId3"/>
    <p:sldId id="546" r:id="rId4"/>
    <p:sldId id="545" r:id="rId5"/>
    <p:sldId id="547" r:id="rId6"/>
    <p:sldId id="260" r:id="rId7"/>
    <p:sldId id="557" r:id="rId8"/>
    <p:sldId id="558" r:id="rId9"/>
    <p:sldId id="543" r:id="rId10"/>
    <p:sldId id="544" r:id="rId11"/>
    <p:sldId id="559" r:id="rId12"/>
    <p:sldId id="560" r:id="rId13"/>
    <p:sldId id="277" r:id="rId14"/>
    <p:sldId id="262" r:id="rId15"/>
    <p:sldId id="268" r:id="rId16"/>
    <p:sldId id="280" r:id="rId17"/>
    <p:sldId id="319" r:id="rId18"/>
    <p:sldId id="548" r:id="rId19"/>
    <p:sldId id="549" r:id="rId20"/>
    <p:sldId id="261" r:id="rId21"/>
    <p:sldId id="326" r:id="rId22"/>
    <p:sldId id="550" r:id="rId23"/>
    <p:sldId id="551" r:id="rId24"/>
    <p:sldId id="555" r:id="rId25"/>
    <p:sldId id="362" r:id="rId26"/>
    <p:sldId id="363" r:id="rId27"/>
    <p:sldId id="514" r:id="rId28"/>
    <p:sldId id="515" r:id="rId29"/>
    <p:sldId id="552" r:id="rId30"/>
    <p:sldId id="526" r:id="rId31"/>
    <p:sldId id="527" r:id="rId32"/>
    <p:sldId id="528" r:id="rId33"/>
    <p:sldId id="529" r:id="rId34"/>
    <p:sldId id="518" r:id="rId35"/>
    <p:sldId id="519" r:id="rId36"/>
    <p:sldId id="565" r:id="rId37"/>
    <p:sldId id="566" r:id="rId38"/>
    <p:sldId id="511" r:id="rId39"/>
    <p:sldId id="512" r:id="rId40"/>
    <p:sldId id="520" r:id="rId41"/>
    <p:sldId id="521" r:id="rId42"/>
    <p:sldId id="522" r:id="rId43"/>
    <p:sldId id="523" r:id="rId44"/>
    <p:sldId id="524" r:id="rId45"/>
    <p:sldId id="525" r:id="rId46"/>
    <p:sldId id="536" r:id="rId47"/>
    <p:sldId id="537" r:id="rId48"/>
    <p:sldId id="540" r:id="rId49"/>
    <p:sldId id="298" r:id="rId50"/>
    <p:sldId id="532" r:id="rId51"/>
    <p:sldId id="538" r:id="rId52"/>
    <p:sldId id="539" r:id="rId53"/>
    <p:sldId id="561" r:id="rId54"/>
    <p:sldId id="562" r:id="rId55"/>
    <p:sldId id="564" r:id="rId56"/>
    <p:sldId id="563" r:id="rId57"/>
    <p:sldId id="321" r:id="rId58"/>
    <p:sldId id="322" r:id="rId59"/>
    <p:sldId id="535" r:id="rId60"/>
    <p:sldId id="323" r:id="rId61"/>
    <p:sldId id="324" r:id="rId62"/>
    <p:sldId id="325" r:id="rId63"/>
    <p:sldId id="554" r:id="rId64"/>
    <p:sldId id="553" r:id="rId65"/>
  </p:sldIdLst>
  <p:sldSz cx="12192000" cy="6858000"/>
  <p:notesSz cx="6858000" cy="9144000"/>
  <p:embeddedFontLs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Consolas" panose="020B0609020204030204" pitchFamily="49" charset="0"/>
      <p:regular r:id="rId71"/>
      <p:bold r:id="rId72"/>
      <p:italic r:id="rId73"/>
      <p:boldItalic r:id="rId74"/>
    </p:embeddedFont>
    <p:embeddedFont>
      <p:font typeface="Lato" panose="020F0502020204030203" pitchFamily="34" charset="0"/>
      <p:regular r:id="rId75"/>
      <p:bold r:id="rId76"/>
      <p:italic r:id="rId77"/>
      <p:boldItalic r:id="rId78"/>
    </p:embeddedFont>
    <p:embeddedFont>
      <p:font typeface="Nunito" pitchFamily="2" charset="0"/>
      <p:regular r:id="rId79"/>
      <p:bold r:id="rId80"/>
      <p:italic r:id="rId81"/>
      <p:boldItalic r:id="rId82"/>
    </p:embeddedFont>
    <p:embeddedFont>
      <p:font typeface="Nunito Sans" pitchFamily="2" charset="0"/>
      <p:regular r:id="rId83"/>
      <p:bold r:id="rId84"/>
      <p:italic r:id="rId85"/>
      <p:boldItalic r:id="rId86"/>
    </p:embeddedFont>
    <p:embeddedFont>
      <p:font typeface="Nunito Sans Light" pitchFamily="2" charset="0"/>
      <p:regular r:id="rId87"/>
      <p:italic r:id="rId88"/>
    </p:embeddedFont>
    <p:embeddedFont>
      <p:font typeface="Nunito Sans SemiBold" pitchFamily="2" charset="0"/>
      <p:bold r:id="rId89"/>
      <p:boldItalic r:id="rId90"/>
    </p:embeddedFont>
    <p:embeddedFont>
      <p:font typeface="Segoe UI" panose="020B0502040204020203" pitchFamily="34" charset="0"/>
      <p:regular r:id="rId91"/>
      <p:bold r:id="rId92"/>
      <p:italic r:id="rId93"/>
      <p:boldItalic r:id="rId9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BD0C9"/>
    <a:srgbClr val="F05136"/>
    <a:srgbClr val="303030"/>
    <a:srgbClr val="4A4A4A"/>
    <a:srgbClr val="3D3D3D"/>
    <a:srgbClr val="212121"/>
    <a:srgbClr val="000000"/>
    <a:srgbClr val="131313"/>
    <a:srgbClr val="F691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94" autoAdjust="0"/>
    <p:restoredTop sz="84899" autoAdjust="0"/>
  </p:normalViewPr>
  <p:slideViewPr>
    <p:cSldViewPr>
      <p:cViewPr varScale="1">
        <p:scale>
          <a:sx n="76" d="100"/>
          <a:sy n="76" d="100"/>
        </p:scale>
        <p:origin x="882" y="9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2.fntdata"/><Relationship Id="rId84" Type="http://schemas.openxmlformats.org/officeDocument/2006/relationships/font" Target="fonts/font18.fntdata"/><Relationship Id="rId89" Type="http://schemas.openxmlformats.org/officeDocument/2006/relationships/font" Target="fonts/font23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8.fntdata"/><Relationship Id="rId79" Type="http://schemas.openxmlformats.org/officeDocument/2006/relationships/font" Target="fonts/font13.fntdata"/><Relationship Id="rId5" Type="http://schemas.openxmlformats.org/officeDocument/2006/relationships/slide" Target="slides/slide4.xml"/><Relationship Id="rId90" Type="http://schemas.openxmlformats.org/officeDocument/2006/relationships/font" Target="fonts/font24.fntdata"/><Relationship Id="rId95" Type="http://schemas.openxmlformats.org/officeDocument/2006/relationships/presProps" Target="pres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font" Target="fonts/font3.fntdata"/><Relationship Id="rId80" Type="http://schemas.openxmlformats.org/officeDocument/2006/relationships/font" Target="fonts/font14.fntdata"/><Relationship Id="rId85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4.fntdata"/><Relationship Id="rId75" Type="http://schemas.openxmlformats.org/officeDocument/2006/relationships/font" Target="fonts/font9.fntdata"/><Relationship Id="rId83" Type="http://schemas.openxmlformats.org/officeDocument/2006/relationships/font" Target="fonts/font17.fntdata"/><Relationship Id="rId88" Type="http://schemas.openxmlformats.org/officeDocument/2006/relationships/font" Target="fonts/font22.fntdata"/><Relationship Id="rId91" Type="http://schemas.openxmlformats.org/officeDocument/2006/relationships/font" Target="fonts/font25.fntdata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7.fntdata"/><Relationship Id="rId78" Type="http://schemas.openxmlformats.org/officeDocument/2006/relationships/font" Target="fonts/font12.fntdata"/><Relationship Id="rId81" Type="http://schemas.openxmlformats.org/officeDocument/2006/relationships/font" Target="fonts/font15.fntdata"/><Relationship Id="rId86" Type="http://schemas.openxmlformats.org/officeDocument/2006/relationships/font" Target="fonts/font20.fntdata"/><Relationship Id="rId94" Type="http://schemas.openxmlformats.org/officeDocument/2006/relationships/font" Target="fonts/font2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0.fntdata"/><Relationship Id="rId9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5.fntdata"/><Relationship Id="rId92" Type="http://schemas.openxmlformats.org/officeDocument/2006/relationships/font" Target="fonts/font26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notesMaster" Target="notesMasters/notesMaster1.xml"/><Relationship Id="rId87" Type="http://schemas.openxmlformats.org/officeDocument/2006/relationships/font" Target="fonts/font21.fntdata"/><Relationship Id="rId61" Type="http://schemas.openxmlformats.org/officeDocument/2006/relationships/slide" Target="slides/slide60.xml"/><Relationship Id="rId82" Type="http://schemas.openxmlformats.org/officeDocument/2006/relationships/font" Target="fonts/font1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6.fntdata"/><Relationship Id="rId93" Type="http://schemas.openxmlformats.org/officeDocument/2006/relationships/font" Target="fonts/font27.fntdata"/><Relationship Id="rId9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99A3E1-D0AF-40CA-9CA4-BE00645EFE64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AB6876-1BF1-4B88-890A-0B4E4620150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491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3830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0826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034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5535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95090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5628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81236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3085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97676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73408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1692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3830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62425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4498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We will see return in later lesson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995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We will see return in later lesson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6145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We will see return in later lesson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516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We will see return in later lesson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99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We will see return in later lesson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46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soon as the break statement is encountered from within a loop, the loop iterations stops there and control returns from the loop immediately to the first statement after the loop.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466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soon as the break statement is encountered from within a loop, the loop iterations stops there and control returns from the loop immediately to the first statement after the loop.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3847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257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86099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46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2574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458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344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34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7808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AB6876-1BF1-4B88-890A-0B4E46201506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232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191600" y="477851"/>
            <a:ext cx="8616800" cy="11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1191500" y="1600200"/>
            <a:ext cx="4182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5625941" y="1600200"/>
            <a:ext cx="4182400" cy="496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▷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11307433" y="6262577"/>
            <a:ext cx="731600" cy="4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86855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794E76-B477-F9AA-4F21-46FB4A438D84}"/>
              </a:ext>
            </a:extLst>
          </p:cNvPr>
          <p:cNvSpPr txBox="1"/>
          <p:nvPr/>
        </p:nvSpPr>
        <p:spPr>
          <a:xfrm>
            <a:off x="0" y="0"/>
            <a:ext cx="12251570" cy="8204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121920" tIns="60960" rIns="121920" bIns="6096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</a:pPr>
            <a:r>
              <a:rPr lang="en-US" sz="4400" b="0" i="0" dirty="0">
                <a:effectLst/>
                <a:latin typeface="Söhne"/>
              </a:rPr>
              <a:t>Decision-making</a:t>
            </a:r>
            <a:endParaRPr lang="en-US" sz="4267" b="1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07BCA8-2DC7-2996-DA97-E0604FC74AEA}"/>
              </a:ext>
            </a:extLst>
          </p:cNvPr>
          <p:cNvSpPr txBox="1"/>
          <p:nvPr/>
        </p:nvSpPr>
        <p:spPr>
          <a:xfrm>
            <a:off x="0" y="893313"/>
            <a:ext cx="11839199" cy="3975848"/>
          </a:xfrm>
          <a:prstGeom prst="rect">
            <a:avLst/>
          </a:prstGeom>
        </p:spPr>
        <p:txBody>
          <a:bodyPr vert="horz" lIns="121920" tIns="60960" rIns="121920" bIns="60960" rtlCol="0">
            <a:normAutofit lnSpcReduction="10000"/>
          </a:bodyPr>
          <a:lstStyle/>
          <a:p>
            <a:pPr marL="457189" indent="-380990" algn="just">
              <a:spcAft>
                <a:spcPts val="800"/>
              </a:spcAft>
              <a:buBlip>
                <a:blip r:embed="rId2"/>
              </a:buBlip>
            </a:pPr>
            <a:r>
              <a:rPr lang="en-US" sz="2400" b="0" i="0" dirty="0">
                <a:solidFill>
                  <a:srgbClr val="FF0000"/>
                </a:solidFill>
                <a:effectLst/>
                <a:latin typeface="Söhne"/>
              </a:rPr>
              <a:t>Decision-making</a:t>
            </a:r>
            <a:r>
              <a:rPr lang="en-US" sz="2400" b="0" i="0" dirty="0">
                <a:solidFill>
                  <a:srgbClr val="374151"/>
                </a:solidFill>
                <a:effectLst/>
                <a:latin typeface="Söhne"/>
              </a:rPr>
              <a:t> constructs allow you to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Söhne"/>
              </a:rPr>
              <a:t>control the flow of your program </a:t>
            </a:r>
            <a:r>
              <a:rPr lang="en-US" sz="2400" b="0" i="0" dirty="0">
                <a:solidFill>
                  <a:srgbClr val="374151"/>
                </a:solidFill>
                <a:effectLst/>
                <a:latin typeface="Söhne"/>
              </a:rPr>
              <a:t>based on certain conditions.</a:t>
            </a:r>
          </a:p>
          <a:p>
            <a:pPr marL="76199" algn="just">
              <a:spcAft>
                <a:spcPts val="800"/>
              </a:spcAft>
            </a:pPr>
            <a:r>
              <a:rPr lang="en-US" sz="2400" b="0" i="0" u="sng" dirty="0">
                <a:solidFill>
                  <a:srgbClr val="FF0000"/>
                </a:solidFill>
                <a:effectLst/>
                <a:latin typeface="Söhne"/>
              </a:rPr>
              <a:t>if Statement:</a:t>
            </a:r>
          </a:p>
          <a:p>
            <a:pPr marL="457189" indent="-380990" algn="just">
              <a:spcAft>
                <a:spcPts val="800"/>
              </a:spcAft>
              <a:buBlip>
                <a:blip r:embed="rId2"/>
              </a:buBlip>
            </a:pPr>
            <a:r>
              <a:rPr lang="en-US" sz="2400" b="0" i="0" dirty="0">
                <a:solidFill>
                  <a:srgbClr val="374151"/>
                </a:solidFill>
                <a:effectLst/>
                <a:latin typeface="Söhne"/>
              </a:rPr>
              <a:t>The if statement allows you to execute a block of code if a given condition is true.</a:t>
            </a:r>
          </a:p>
          <a:p>
            <a:pPr marL="457189" indent="-380990" algn="just">
              <a:spcAft>
                <a:spcPts val="800"/>
              </a:spcAft>
              <a:buBlip>
                <a:blip r:embed="rId2"/>
              </a:buBlip>
            </a:pPr>
            <a:endParaRPr lang="en-US" sz="2400" dirty="0">
              <a:solidFill>
                <a:srgbClr val="374151"/>
              </a:solidFill>
              <a:latin typeface="Söhne"/>
            </a:endParaRPr>
          </a:p>
          <a:p>
            <a:pPr marL="457189" indent="-380990" algn="just">
              <a:spcAft>
                <a:spcPts val="800"/>
              </a:spcAft>
              <a:buBlip>
                <a:blip r:embed="rId2"/>
              </a:buBlip>
            </a:pPr>
            <a:endParaRPr lang="en-US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457189" indent="-380990" algn="just">
              <a:spcAft>
                <a:spcPts val="800"/>
              </a:spcAft>
              <a:buBlip>
                <a:blip r:embed="rId2"/>
              </a:buBlip>
            </a:pPr>
            <a:endParaRPr lang="en-US" sz="24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76199" algn="just">
              <a:spcAft>
                <a:spcPts val="800"/>
              </a:spcAft>
            </a:pPr>
            <a:r>
              <a:rPr lang="en-US" sz="2400" b="0" i="0" u="sng" dirty="0">
                <a:solidFill>
                  <a:srgbClr val="FF0000"/>
                </a:solidFill>
                <a:effectLst/>
                <a:latin typeface="Söhne"/>
              </a:rPr>
              <a:t>if-else Statement</a:t>
            </a:r>
            <a:r>
              <a:rPr lang="en-US" sz="2400" b="0" i="0" u="sng" dirty="0">
                <a:solidFill>
                  <a:srgbClr val="374151"/>
                </a:solidFill>
                <a:effectLst/>
                <a:latin typeface="Söhne"/>
              </a:rPr>
              <a:t>:  </a:t>
            </a:r>
            <a:r>
              <a:rPr lang="en-US" sz="2400" b="0" i="0" dirty="0">
                <a:solidFill>
                  <a:srgbClr val="374151"/>
                </a:solidFill>
                <a:effectLst/>
                <a:latin typeface="Söhne"/>
              </a:rPr>
              <a:t>The if-else statement enables you to execute one block of code if a condition is true and another block if it's false.</a:t>
            </a:r>
            <a:endParaRPr lang="en-US" sz="2400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17A03B2-7A30-209F-3E23-2AFE476F9E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119B55-1C93-75CF-1009-C1704C2C88D6}"/>
              </a:ext>
            </a:extLst>
          </p:cNvPr>
          <p:cNvSpPr txBox="1"/>
          <p:nvPr/>
        </p:nvSpPr>
        <p:spPr>
          <a:xfrm>
            <a:off x="2011486" y="2490572"/>
            <a:ext cx="8621018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/>
              <a:t>if (condition) </a:t>
            </a:r>
          </a:p>
          <a:p>
            <a:r>
              <a:rPr lang="en-US" sz="2000" dirty="0"/>
              <a:t>{</a:t>
            </a:r>
          </a:p>
          <a:p>
            <a:r>
              <a:rPr lang="en-US" sz="2000" dirty="0"/>
              <a:t>    // Code to execute if the condition is true</a:t>
            </a:r>
          </a:p>
          <a:p>
            <a:r>
              <a:rPr lang="en-US" sz="2000" dirty="0"/>
              <a:t>}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3487B3-D15B-42EF-ABFD-8C93EAEB41E8}"/>
              </a:ext>
            </a:extLst>
          </p:cNvPr>
          <p:cNvSpPr txBox="1"/>
          <p:nvPr/>
        </p:nvSpPr>
        <p:spPr>
          <a:xfrm>
            <a:off x="2135560" y="4549676"/>
            <a:ext cx="8496944" cy="224676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/>
              <a:t>if (condition)  {</a:t>
            </a:r>
          </a:p>
          <a:p>
            <a:r>
              <a:rPr lang="en-US" sz="2000" dirty="0"/>
              <a:t>    // Code to execute if the condition is true</a:t>
            </a:r>
          </a:p>
          <a:p>
            <a:r>
              <a:rPr lang="en-US" sz="2000" dirty="0"/>
              <a:t>} </a:t>
            </a:r>
          </a:p>
          <a:p>
            <a:r>
              <a:rPr lang="en-US" sz="2000" dirty="0"/>
              <a:t>else </a:t>
            </a:r>
          </a:p>
          <a:p>
            <a:r>
              <a:rPr lang="en-US" sz="2000" dirty="0"/>
              <a:t>{</a:t>
            </a:r>
          </a:p>
          <a:p>
            <a:r>
              <a:rPr lang="en-US" sz="2000" dirty="0"/>
              <a:t>    // Code to execute if the condition is false</a:t>
            </a:r>
          </a:p>
          <a:p>
            <a:r>
              <a:rPr lang="en-US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34504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33E04106-D593-169D-CC70-83374FA7759B}"/>
              </a:ext>
            </a:extLst>
          </p:cNvPr>
          <p:cNvSpPr txBox="1"/>
          <p:nvPr/>
        </p:nvSpPr>
        <p:spPr>
          <a:xfrm>
            <a:off x="0" y="-115773"/>
            <a:ext cx="12192000" cy="655564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//C++ program to check whether a character is an alphabet, digit or special character</a:t>
            </a:r>
            <a:endParaRPr lang="en-IN" sz="2000" b="1" dirty="0"/>
          </a:p>
          <a:p>
            <a:r>
              <a:rPr lang="en-IN" sz="2000" b="1" dirty="0"/>
              <a:t>#include &lt;iostream&gt;</a:t>
            </a:r>
          </a:p>
          <a:p>
            <a:r>
              <a:rPr lang="en-IN" sz="2000" b="1" dirty="0"/>
              <a:t>using namespace std;</a:t>
            </a:r>
          </a:p>
          <a:p>
            <a:endParaRPr lang="en-IN" sz="2000" b="1" dirty="0"/>
          </a:p>
          <a:p>
            <a:r>
              <a:rPr lang="en-IN" sz="2000" b="1" dirty="0"/>
              <a:t>int main() {</a:t>
            </a:r>
          </a:p>
          <a:p>
            <a:r>
              <a:rPr lang="en-IN" sz="2000" b="1" dirty="0"/>
              <a:t>    char </a:t>
            </a:r>
            <a:r>
              <a:rPr lang="en-IN" sz="2000" b="1" dirty="0" err="1"/>
              <a:t>ch</a:t>
            </a:r>
            <a:r>
              <a:rPr lang="en-IN" sz="2000" b="1" dirty="0"/>
              <a:t>;</a:t>
            </a:r>
          </a:p>
          <a:p>
            <a:r>
              <a:rPr lang="en-IN" sz="2000" b="1" dirty="0"/>
              <a:t>    </a:t>
            </a:r>
            <a:r>
              <a:rPr lang="en-IN" sz="2000" b="1" dirty="0" err="1"/>
              <a:t>cout</a:t>
            </a:r>
            <a:r>
              <a:rPr lang="en-IN" sz="2000" b="1" dirty="0"/>
              <a:t> &lt;&lt; "Enter a character: ";</a:t>
            </a:r>
          </a:p>
          <a:p>
            <a:r>
              <a:rPr lang="en-IN" sz="2000" b="1" dirty="0"/>
              <a:t>    </a:t>
            </a:r>
            <a:r>
              <a:rPr lang="en-IN" sz="2000" b="1" dirty="0" err="1"/>
              <a:t>cin</a:t>
            </a:r>
            <a:r>
              <a:rPr lang="en-IN" sz="2000" b="1" dirty="0"/>
              <a:t> &gt;&gt; </a:t>
            </a:r>
            <a:r>
              <a:rPr lang="en-IN" sz="2000" b="1" dirty="0" err="1"/>
              <a:t>ch</a:t>
            </a:r>
            <a:r>
              <a:rPr lang="en-IN" sz="2000" b="1" dirty="0"/>
              <a:t>;</a:t>
            </a:r>
          </a:p>
          <a:p>
            <a:endParaRPr lang="en-IN" sz="2000" b="1" dirty="0"/>
          </a:p>
          <a:p>
            <a:r>
              <a:rPr lang="en-IN" sz="2000" b="1" dirty="0"/>
              <a:t>    if ((</a:t>
            </a:r>
            <a:r>
              <a:rPr lang="en-IN" sz="2000" b="1" dirty="0" err="1"/>
              <a:t>ch</a:t>
            </a:r>
            <a:r>
              <a:rPr lang="en-IN" sz="2000" b="1" dirty="0"/>
              <a:t> &gt;= 'a' &amp;&amp; </a:t>
            </a:r>
            <a:r>
              <a:rPr lang="en-IN" sz="2000" b="1" dirty="0" err="1"/>
              <a:t>ch</a:t>
            </a:r>
            <a:r>
              <a:rPr lang="en-IN" sz="2000" b="1" dirty="0"/>
              <a:t> &lt;= 'z') || (</a:t>
            </a:r>
            <a:r>
              <a:rPr lang="en-IN" sz="2000" b="1" dirty="0" err="1"/>
              <a:t>ch</a:t>
            </a:r>
            <a:r>
              <a:rPr lang="en-IN" sz="2000" b="1" dirty="0"/>
              <a:t> &gt;= 'A' &amp;&amp; </a:t>
            </a:r>
            <a:r>
              <a:rPr lang="en-IN" sz="2000" b="1" dirty="0" err="1"/>
              <a:t>ch</a:t>
            </a:r>
            <a:r>
              <a:rPr lang="en-IN" sz="2000" b="1" dirty="0"/>
              <a:t> &lt;= 'Z’))</a:t>
            </a:r>
          </a:p>
          <a:p>
            <a:r>
              <a:rPr lang="en-IN" sz="2000" b="1" dirty="0"/>
              <a:t>    {</a:t>
            </a:r>
          </a:p>
          <a:p>
            <a:r>
              <a:rPr lang="en-IN" sz="2000" b="1" dirty="0"/>
              <a:t>        </a:t>
            </a:r>
            <a:r>
              <a:rPr lang="en-IN" sz="2000" b="1" dirty="0" err="1"/>
              <a:t>cout</a:t>
            </a:r>
            <a:r>
              <a:rPr lang="en-IN" sz="2000" b="1" dirty="0"/>
              <a:t> &lt;&lt; "This is an alphabet" &lt;&lt; </a:t>
            </a:r>
            <a:r>
              <a:rPr lang="en-IN" sz="2000" b="1" dirty="0" err="1"/>
              <a:t>endl</a:t>
            </a:r>
            <a:r>
              <a:rPr lang="en-IN" sz="2000" b="1" dirty="0"/>
              <a:t>;</a:t>
            </a:r>
          </a:p>
          <a:p>
            <a:r>
              <a:rPr lang="en-IN" sz="2000" b="1" dirty="0"/>
              <a:t>    } else if (</a:t>
            </a:r>
            <a:r>
              <a:rPr lang="en-IN" sz="2000" b="1" dirty="0" err="1"/>
              <a:t>ch</a:t>
            </a:r>
            <a:r>
              <a:rPr lang="en-IN" sz="2000" b="1" dirty="0"/>
              <a:t> &gt;= '0' &amp;&amp; </a:t>
            </a:r>
            <a:r>
              <a:rPr lang="en-IN" sz="2000" b="1" dirty="0" err="1"/>
              <a:t>ch</a:t>
            </a:r>
            <a:r>
              <a:rPr lang="en-IN" sz="2000" b="1" dirty="0"/>
              <a:t> &lt;= '9’) </a:t>
            </a:r>
          </a:p>
          <a:p>
            <a:r>
              <a:rPr lang="en-IN" sz="2000" b="1" dirty="0"/>
              <a:t>    {</a:t>
            </a:r>
          </a:p>
          <a:p>
            <a:r>
              <a:rPr lang="en-IN" sz="2000" b="1" dirty="0"/>
              <a:t>        </a:t>
            </a:r>
            <a:r>
              <a:rPr lang="en-IN" sz="2000" b="1" dirty="0" err="1"/>
              <a:t>cout</a:t>
            </a:r>
            <a:r>
              <a:rPr lang="en-IN" sz="2000" b="1" dirty="0"/>
              <a:t> &lt;&lt; "This is a digit" &lt;&lt; </a:t>
            </a:r>
            <a:r>
              <a:rPr lang="en-IN" sz="2000" b="1" dirty="0" err="1"/>
              <a:t>endl</a:t>
            </a:r>
            <a:r>
              <a:rPr lang="en-IN" sz="2000" b="1" dirty="0"/>
              <a:t>;</a:t>
            </a:r>
          </a:p>
          <a:p>
            <a:r>
              <a:rPr lang="en-IN" sz="2000" b="1" dirty="0"/>
              <a:t>    } else</a:t>
            </a:r>
          </a:p>
          <a:p>
            <a:r>
              <a:rPr lang="en-IN" sz="2000" b="1" dirty="0"/>
              <a:t>     {</a:t>
            </a:r>
          </a:p>
          <a:p>
            <a:r>
              <a:rPr lang="en-IN" sz="2000" b="1" dirty="0"/>
              <a:t>        </a:t>
            </a:r>
            <a:r>
              <a:rPr lang="en-IN" sz="2000" b="1" dirty="0" err="1"/>
              <a:t>cout</a:t>
            </a:r>
            <a:r>
              <a:rPr lang="en-IN" sz="2000" b="1" dirty="0"/>
              <a:t> &lt;&lt; "This is a special symbol" &lt;&lt; </a:t>
            </a:r>
            <a:r>
              <a:rPr lang="en-IN" sz="2000" b="1" dirty="0" err="1"/>
              <a:t>endl</a:t>
            </a:r>
            <a:r>
              <a:rPr lang="en-IN" sz="2000" b="1" dirty="0"/>
              <a:t>;</a:t>
            </a:r>
          </a:p>
          <a:p>
            <a:r>
              <a:rPr lang="en-IN" sz="2000" b="1" dirty="0"/>
              <a:t>    }</a:t>
            </a:r>
          </a:p>
          <a:p>
            <a:r>
              <a:rPr lang="en-IN" sz="2000" b="1" dirty="0"/>
              <a:t>    return 0;</a:t>
            </a:r>
          </a:p>
          <a:p>
            <a:r>
              <a:rPr lang="en-IN" sz="2000" b="1" dirty="0"/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F1F280-FE7D-146D-5D7F-65C94153C8AF}"/>
              </a:ext>
            </a:extLst>
          </p:cNvPr>
          <p:cNvSpPr txBox="1"/>
          <p:nvPr/>
        </p:nvSpPr>
        <p:spPr>
          <a:xfrm>
            <a:off x="6600056" y="3655784"/>
            <a:ext cx="4799856" cy="313932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IN" dirty="0"/>
              <a:t>OUTPUT:</a:t>
            </a:r>
          </a:p>
          <a:p>
            <a:endParaRPr lang="en-IN" dirty="0"/>
          </a:p>
          <a:p>
            <a:r>
              <a:rPr lang="en-IN" dirty="0"/>
              <a:t>Enter a character</a:t>
            </a:r>
          </a:p>
          <a:p>
            <a:r>
              <a:rPr lang="en-IN" dirty="0">
                <a:solidFill>
                  <a:srgbClr val="002060"/>
                </a:solidFill>
              </a:rPr>
              <a:t>D</a:t>
            </a:r>
          </a:p>
          <a:p>
            <a:r>
              <a:rPr lang="en-IN" dirty="0">
                <a:solidFill>
                  <a:srgbClr val="C00000"/>
                </a:solidFill>
              </a:rPr>
              <a:t>This is an alphabet</a:t>
            </a:r>
          </a:p>
          <a:p>
            <a:endParaRPr lang="en-IN" dirty="0">
              <a:solidFill>
                <a:srgbClr val="C00000"/>
              </a:solidFill>
            </a:endParaRPr>
          </a:p>
          <a:p>
            <a:endParaRPr lang="en-IN" dirty="0">
              <a:solidFill>
                <a:srgbClr val="C00000"/>
              </a:solidFill>
            </a:endParaRPr>
          </a:p>
          <a:p>
            <a:r>
              <a:rPr lang="en-IN" dirty="0"/>
              <a:t>Enter a character</a:t>
            </a:r>
          </a:p>
          <a:p>
            <a:r>
              <a:rPr lang="en-IN" dirty="0">
                <a:solidFill>
                  <a:srgbClr val="002060"/>
                </a:solidFill>
              </a:rPr>
              <a:t>9</a:t>
            </a:r>
          </a:p>
          <a:p>
            <a:r>
              <a:rPr lang="en-IN" dirty="0">
                <a:solidFill>
                  <a:srgbClr val="C00000"/>
                </a:solidFill>
              </a:rPr>
              <a:t>This is an digit</a:t>
            </a:r>
          </a:p>
          <a:p>
            <a:endParaRPr lang="en-IN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570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BA14-2E2C-740A-AD06-AE648736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700"/>
            <a:ext cx="12192000" cy="901148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en-US" sz="2400" b="1" dirty="0">
                <a:solidFill>
                  <a:srgbClr val="C00000"/>
                </a:solidFill>
              </a:rPr>
              <a:t>Q) Create C++ application for an </a:t>
            </a:r>
            <a:r>
              <a:rPr lang="en-US" sz="2400" b="1" dirty="0">
                <a:solidFill>
                  <a:srgbClr val="C00000"/>
                </a:solidFill>
                <a:highlight>
                  <a:srgbClr val="FFFF00"/>
                </a:highlight>
              </a:rPr>
              <a:t>ATM simulator</a:t>
            </a:r>
            <a:r>
              <a:rPr lang="en-US" sz="2400" b="1" dirty="0">
                <a:solidFill>
                  <a:srgbClr val="C00000"/>
                </a:solidFill>
              </a:rPr>
              <a:t>. The charges are as follow.</a:t>
            </a:r>
            <a:endParaRPr lang="en-IN" sz="2400" b="1" dirty="0">
              <a:solidFill>
                <a:srgbClr val="C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14E4A2-749B-E196-27A4-B1B25BD0CBB7}"/>
              </a:ext>
            </a:extLst>
          </p:cNvPr>
          <p:cNvSpPr txBox="1"/>
          <p:nvPr/>
        </p:nvSpPr>
        <p:spPr>
          <a:xfrm>
            <a:off x="113160" y="980729"/>
            <a:ext cx="4902720" cy="286232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/>
              <a:t>OPERATIONS: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/>
              <a:t>Checking balance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/>
              <a:t>Making deposits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b="1" dirty="0"/>
              <a:t>Withdrawing money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4AA5DE-0A3E-6177-C413-11834808B7BD}"/>
              </a:ext>
            </a:extLst>
          </p:cNvPr>
          <p:cNvSpPr txBox="1"/>
          <p:nvPr/>
        </p:nvSpPr>
        <p:spPr>
          <a:xfrm>
            <a:off x="5015880" y="980729"/>
            <a:ext cx="7056784" cy="313932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Output:</a:t>
            </a:r>
          </a:p>
          <a:p>
            <a:endParaRPr lang="en-US" dirty="0"/>
          </a:p>
          <a:p>
            <a:r>
              <a:rPr lang="en-US" dirty="0"/>
              <a:t>Welcome to the ATM Simulator!</a:t>
            </a:r>
          </a:p>
          <a:p>
            <a:r>
              <a:rPr lang="en-US" dirty="0"/>
              <a:t>1. Check Balance</a:t>
            </a:r>
          </a:p>
          <a:p>
            <a:r>
              <a:rPr lang="en-US" dirty="0"/>
              <a:t>2. Make a Deposit</a:t>
            </a:r>
          </a:p>
          <a:p>
            <a:r>
              <a:rPr lang="en-US" dirty="0"/>
              <a:t>3. Withdraw Money</a:t>
            </a:r>
          </a:p>
          <a:p>
            <a:r>
              <a:rPr lang="en-US" dirty="0"/>
              <a:t>4. Exit</a:t>
            </a:r>
          </a:p>
          <a:p>
            <a:endParaRPr lang="en-US" dirty="0"/>
          </a:p>
          <a:p>
            <a:r>
              <a:rPr lang="en-US" dirty="0"/>
              <a:t>Enter your choice: 2</a:t>
            </a:r>
          </a:p>
          <a:p>
            <a:r>
              <a:rPr lang="en-US" dirty="0"/>
              <a:t>Enter deposit amount: $500</a:t>
            </a:r>
          </a:p>
          <a:p>
            <a:r>
              <a:rPr lang="en-US" dirty="0"/>
              <a:t>Deposit successful. Your new balance: $1500</a:t>
            </a:r>
          </a:p>
        </p:txBody>
      </p:sp>
    </p:spTree>
    <p:extLst>
      <p:ext uri="{BB962C8B-B14F-4D97-AF65-F5344CB8AC3E}">
        <p14:creationId xmlns:p14="http://schemas.microsoft.com/office/powerpoint/2010/main" val="426055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E9E93A-103B-DE76-08C3-656EF4D91E90}"/>
              </a:ext>
            </a:extLst>
          </p:cNvPr>
          <p:cNvSpPr txBox="1"/>
          <p:nvPr/>
        </p:nvSpPr>
        <p:spPr>
          <a:xfrm>
            <a:off x="0" y="58846"/>
            <a:ext cx="7632848" cy="646330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//ATM SIMULATOR APP</a:t>
            </a:r>
          </a:p>
          <a:p>
            <a:r>
              <a:rPr lang="en-US" b="1" dirty="0"/>
              <a:t>#include &lt;iostream&gt;</a:t>
            </a:r>
          </a:p>
          <a:p>
            <a:r>
              <a:rPr lang="en-US" b="1" dirty="0"/>
              <a:t>using namespace std;</a:t>
            </a:r>
          </a:p>
          <a:p>
            <a:r>
              <a:rPr lang="en-US" b="1" dirty="0"/>
              <a:t>int main() {</a:t>
            </a:r>
          </a:p>
          <a:p>
            <a:r>
              <a:rPr lang="en-US" b="1" dirty="0"/>
              <a:t>    </a:t>
            </a:r>
            <a:r>
              <a:rPr lang="en-US" b="1" dirty="0">
                <a:solidFill>
                  <a:srgbClr val="FF0000"/>
                </a:solidFill>
              </a:rPr>
              <a:t>double balance = 1000.0</a:t>
            </a:r>
            <a:r>
              <a:rPr lang="en-US" b="1" dirty="0"/>
              <a:t>; // Initial account balance</a:t>
            </a:r>
          </a:p>
          <a:p>
            <a:r>
              <a:rPr lang="en-US" b="1" dirty="0"/>
              <a:t>    </a:t>
            </a:r>
            <a:r>
              <a:rPr lang="en-US" b="1" dirty="0" err="1"/>
              <a:t>cout</a:t>
            </a:r>
            <a:r>
              <a:rPr lang="en-US" b="1" dirty="0"/>
              <a:t> &lt;&lt; "Welcome to the ATM Simulator!"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</a:t>
            </a:r>
            <a:r>
              <a:rPr lang="en-US" b="1" dirty="0" err="1"/>
              <a:t>cout</a:t>
            </a:r>
            <a:r>
              <a:rPr lang="en-US" b="1" dirty="0"/>
              <a:t> &lt;&lt; "1. Check Balance"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</a:t>
            </a:r>
            <a:r>
              <a:rPr lang="en-US" b="1" dirty="0" err="1"/>
              <a:t>cout</a:t>
            </a:r>
            <a:r>
              <a:rPr lang="en-US" b="1" dirty="0"/>
              <a:t> &lt;&lt; "2. Make a Deposit"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</a:t>
            </a:r>
            <a:r>
              <a:rPr lang="en-US" b="1" dirty="0" err="1"/>
              <a:t>cout</a:t>
            </a:r>
            <a:r>
              <a:rPr lang="en-US" b="1" dirty="0"/>
              <a:t> &lt;&lt; "3. Withdraw Money"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</a:t>
            </a:r>
            <a:r>
              <a:rPr lang="en-US" b="1" dirty="0" err="1"/>
              <a:t>cout</a:t>
            </a:r>
            <a:r>
              <a:rPr lang="en-US" b="1" dirty="0"/>
              <a:t> &lt;&lt; "4. Exit"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int choice;</a:t>
            </a:r>
          </a:p>
          <a:p>
            <a:r>
              <a:rPr lang="en-US" b="1" dirty="0"/>
              <a:t>    </a:t>
            </a:r>
            <a:r>
              <a:rPr lang="en-US" b="1" dirty="0" err="1"/>
              <a:t>cout</a:t>
            </a:r>
            <a:r>
              <a:rPr lang="en-US" b="1" dirty="0"/>
              <a:t> &lt;&lt; "Enter your choice: ";</a:t>
            </a:r>
          </a:p>
          <a:p>
            <a:r>
              <a:rPr lang="en-US" b="1" dirty="0"/>
              <a:t>    </a:t>
            </a:r>
            <a:r>
              <a:rPr lang="en-US" b="1" dirty="0" err="1"/>
              <a:t>cin</a:t>
            </a:r>
            <a:r>
              <a:rPr lang="en-US" b="1" dirty="0"/>
              <a:t> &gt;&gt; choice;</a:t>
            </a:r>
          </a:p>
          <a:p>
            <a:r>
              <a:rPr lang="en-US" b="1" dirty="0">
                <a:solidFill>
                  <a:srgbClr val="FF0000"/>
                </a:solidFill>
              </a:rPr>
              <a:t>    if (choice == 1) </a:t>
            </a:r>
          </a:p>
          <a:p>
            <a:r>
              <a:rPr lang="en-US" b="1" dirty="0"/>
              <a:t>    {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"Your balance: $" &lt;&lt; balance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>
                <a:solidFill>
                  <a:srgbClr val="FF0000"/>
                </a:solidFill>
              </a:rPr>
              <a:t>    } else if (choice == 2)</a:t>
            </a:r>
          </a:p>
          <a:p>
            <a:r>
              <a:rPr lang="en-US" b="1" dirty="0"/>
              <a:t>     {</a:t>
            </a:r>
          </a:p>
          <a:p>
            <a:r>
              <a:rPr lang="en-US" b="1" dirty="0"/>
              <a:t>        double </a:t>
            </a:r>
            <a:r>
              <a:rPr lang="en-US" b="1" dirty="0" err="1"/>
              <a:t>depositAmount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"Enter deposit amount: $";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cin</a:t>
            </a:r>
            <a:r>
              <a:rPr lang="en-US" b="1" dirty="0"/>
              <a:t> &gt;&gt; </a:t>
            </a:r>
            <a:r>
              <a:rPr lang="en-US" b="1" dirty="0" err="1"/>
              <a:t>depositAmount</a:t>
            </a:r>
            <a:r>
              <a:rPr lang="en-US" b="1" dirty="0"/>
              <a:t>;</a:t>
            </a:r>
          </a:p>
          <a:p>
            <a:r>
              <a:rPr lang="en-US" b="1" dirty="0"/>
              <a:t>        balance += </a:t>
            </a:r>
            <a:r>
              <a:rPr lang="en-US" b="1" dirty="0" err="1"/>
              <a:t>depositAmount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"Deposit successful. Your new balance: $" &lt;&lt; balance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B8EBE-D0F7-D30E-E2E5-AADBB106C9CD}"/>
              </a:ext>
            </a:extLst>
          </p:cNvPr>
          <p:cNvSpPr txBox="1"/>
          <p:nvPr/>
        </p:nvSpPr>
        <p:spPr>
          <a:xfrm>
            <a:off x="6384032" y="188640"/>
            <a:ext cx="5789116" cy="618630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 } else if (choice == 3) </a:t>
            </a:r>
          </a:p>
          <a:p>
            <a:r>
              <a:rPr lang="en-US" b="1" dirty="0"/>
              <a:t>    {</a:t>
            </a:r>
          </a:p>
          <a:p>
            <a:r>
              <a:rPr lang="en-US" b="1" dirty="0"/>
              <a:t>        double </a:t>
            </a:r>
            <a:r>
              <a:rPr lang="en-US" b="1" dirty="0" err="1"/>
              <a:t>withdrawAmount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"Enter withdrawal amount: $";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cin</a:t>
            </a:r>
            <a:r>
              <a:rPr lang="en-US" b="1" dirty="0"/>
              <a:t> &gt;&gt; </a:t>
            </a:r>
            <a:r>
              <a:rPr lang="en-US" b="1" dirty="0" err="1"/>
              <a:t>withdrawAmount</a:t>
            </a:r>
            <a:r>
              <a:rPr lang="en-US" b="1" dirty="0"/>
              <a:t>; </a:t>
            </a:r>
          </a:p>
          <a:p>
            <a:r>
              <a:rPr lang="en-US" b="1" dirty="0">
                <a:solidFill>
                  <a:srgbClr val="FF0000"/>
                </a:solidFill>
              </a:rPr>
              <a:t>if (</a:t>
            </a:r>
            <a:r>
              <a:rPr lang="en-US" b="1" dirty="0" err="1">
                <a:solidFill>
                  <a:srgbClr val="FF0000"/>
                </a:solidFill>
              </a:rPr>
              <a:t>withdrawAmount</a:t>
            </a:r>
            <a:r>
              <a:rPr lang="en-US" b="1" dirty="0">
                <a:solidFill>
                  <a:srgbClr val="FF0000"/>
                </a:solidFill>
              </a:rPr>
              <a:t> &gt; balance) {</a:t>
            </a:r>
          </a:p>
          <a:p>
            <a:r>
              <a:rPr lang="en-US" b="1" dirty="0"/>
              <a:t>            </a:t>
            </a:r>
            <a:r>
              <a:rPr lang="en-US" b="1" dirty="0" err="1"/>
              <a:t>cout</a:t>
            </a:r>
            <a:r>
              <a:rPr lang="en-US" b="1" dirty="0"/>
              <a:t> &lt;&lt; "Insufficient funds."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} else </a:t>
            </a:r>
          </a:p>
          <a:p>
            <a:r>
              <a:rPr lang="en-US" b="1" dirty="0"/>
              <a:t>          {</a:t>
            </a:r>
          </a:p>
          <a:p>
            <a:r>
              <a:rPr lang="en-US" b="1" dirty="0"/>
              <a:t>            balance -= </a:t>
            </a:r>
            <a:r>
              <a:rPr lang="en-US" b="1" dirty="0" err="1"/>
              <a:t>withdrawAmount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"Withdrawal successful. Your new balance: $" &lt;&lt; balance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}</a:t>
            </a:r>
          </a:p>
          <a:p>
            <a:r>
              <a:rPr lang="en-US" b="1" dirty="0"/>
              <a:t>    } else if (choice == 4) {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"Thank you for using the ATM. Goodbye!"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} else {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"Invalid choice."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}</a:t>
            </a:r>
          </a:p>
          <a:p>
            <a:endParaRPr lang="en-US" b="1" dirty="0"/>
          </a:p>
          <a:p>
            <a:r>
              <a:rPr lang="en-US" b="1" dirty="0"/>
              <a:t>    return 0;</a:t>
            </a:r>
          </a:p>
          <a:p>
            <a:r>
              <a:rPr lang="en-US" b="1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924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BA14-2E2C-740A-AD06-AE648736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01148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en-US" sz="2400" b="1" dirty="0">
                <a:solidFill>
                  <a:srgbClr val="C00000"/>
                </a:solidFill>
              </a:rPr>
              <a:t>Q) Create C++ application for an </a:t>
            </a:r>
            <a:r>
              <a:rPr lang="en-US" sz="2400" b="1" dirty="0">
                <a:solidFill>
                  <a:srgbClr val="C00000"/>
                </a:solidFill>
                <a:highlight>
                  <a:srgbClr val="FFFF00"/>
                </a:highlight>
              </a:rPr>
              <a:t>Electricity Bill Generator </a:t>
            </a:r>
            <a:r>
              <a:rPr lang="en-US" sz="2400" b="1" dirty="0">
                <a:solidFill>
                  <a:srgbClr val="C00000"/>
                </a:solidFill>
              </a:rPr>
              <a:t>. The charges are as follow.</a:t>
            </a:r>
            <a:endParaRPr lang="en-IN" sz="2400" b="1" dirty="0">
              <a:solidFill>
                <a:srgbClr val="C00000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533EC44-00DA-0033-9AA6-DDCC6C8D3E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4907344"/>
              </p:ext>
            </p:extLst>
          </p:nvPr>
        </p:nvGraphicFramePr>
        <p:xfrm>
          <a:off x="767408" y="1052736"/>
          <a:ext cx="5058732" cy="19161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29092">
                  <a:extLst>
                    <a:ext uri="{9D8B030D-6E8A-4147-A177-3AD203B41FA5}">
                      <a16:colId xmlns:a16="http://schemas.microsoft.com/office/drawing/2014/main" val="987624232"/>
                    </a:ext>
                  </a:extLst>
                </a:gridCol>
                <a:gridCol w="2529640">
                  <a:extLst>
                    <a:ext uri="{9D8B030D-6E8A-4147-A177-3AD203B41FA5}">
                      <a16:colId xmlns:a16="http://schemas.microsoft.com/office/drawing/2014/main" val="2568642276"/>
                    </a:ext>
                  </a:extLst>
                </a:gridCol>
              </a:tblGrid>
              <a:tr h="386397">
                <a:tc>
                  <a:txBody>
                    <a:bodyPr/>
                    <a:lstStyle/>
                    <a:p>
                      <a:pPr indent="-635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Unit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109" marR="59109" marT="0" marB="0" anchor="ctr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Charge Unit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109" marR="59109" marT="0" marB="0" anchor="ctr"/>
                </a:tc>
                <a:extLst>
                  <a:ext uri="{0D108BD9-81ED-4DB2-BD59-A6C34878D82A}">
                    <a16:rowId xmlns:a16="http://schemas.microsoft.com/office/drawing/2014/main" val="1026959695"/>
                  </a:ext>
                </a:extLst>
              </a:tr>
              <a:tr h="370525">
                <a:tc>
                  <a:txBody>
                    <a:bodyPr/>
                    <a:lstStyle/>
                    <a:p>
                      <a:pPr indent="-635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50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109" marR="59109" marT="0" marB="0" anchor="ctr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@7.0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109" marR="59109" marT="0" marB="0" anchor="ctr"/>
                </a:tc>
                <a:extLst>
                  <a:ext uri="{0D108BD9-81ED-4DB2-BD59-A6C34878D82A}">
                    <a16:rowId xmlns:a16="http://schemas.microsoft.com/office/drawing/2014/main" val="4014909455"/>
                  </a:ext>
                </a:extLst>
              </a:tr>
              <a:tr h="386397">
                <a:tc>
                  <a:txBody>
                    <a:bodyPr/>
                    <a:lstStyle/>
                    <a:p>
                      <a:pPr indent="-635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&lt;=150 and &gt;50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109" marR="59109" marT="0" marB="0" anchor="ctr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@9.0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109" marR="59109" marT="0" marB="0" anchor="ctr"/>
                </a:tc>
                <a:extLst>
                  <a:ext uri="{0D108BD9-81ED-4DB2-BD59-A6C34878D82A}">
                    <a16:rowId xmlns:a16="http://schemas.microsoft.com/office/drawing/2014/main" val="713011590"/>
                  </a:ext>
                </a:extLst>
              </a:tr>
              <a:tr h="386397">
                <a:tc>
                  <a:txBody>
                    <a:bodyPr/>
                    <a:lstStyle/>
                    <a:p>
                      <a:pPr indent="-635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&lt;=250 and &gt;150 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109" marR="59109" marT="0" marB="0" anchor="ctr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@12.0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109" marR="59109" marT="0" marB="0" anchor="ctr"/>
                </a:tc>
                <a:extLst>
                  <a:ext uri="{0D108BD9-81ED-4DB2-BD59-A6C34878D82A}">
                    <a16:rowId xmlns:a16="http://schemas.microsoft.com/office/drawing/2014/main" val="4267245253"/>
                  </a:ext>
                </a:extLst>
              </a:tr>
              <a:tr h="386397">
                <a:tc>
                  <a:txBody>
                    <a:bodyPr/>
                    <a:lstStyle/>
                    <a:p>
                      <a:pPr indent="-635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600">
                          <a:effectLst/>
                        </a:rPr>
                        <a:t>&gt;250</a:t>
                      </a:r>
                      <a:endParaRPr lang="en-IN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109" marR="59109" marT="0" marB="0" anchor="ctr"/>
                </a:tc>
                <a:tc>
                  <a:txBody>
                    <a:bodyPr/>
                    <a:lstStyle/>
                    <a:p>
                      <a:pPr indent="-635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1000"/>
                        </a:spcAft>
                      </a:pPr>
                      <a:r>
                        <a:rPr lang="en-US" sz="1600" dirty="0">
                          <a:effectLst/>
                        </a:rPr>
                        <a:t>@15.0</a:t>
                      </a:r>
                      <a:endParaRPr lang="en-IN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</a:endParaRPr>
                    </a:p>
                  </a:txBody>
                  <a:tcPr marL="59109" marR="59109" marT="0" marB="0" anchor="ctr"/>
                </a:tc>
                <a:extLst>
                  <a:ext uri="{0D108BD9-81ED-4DB2-BD59-A6C34878D82A}">
                    <a16:rowId xmlns:a16="http://schemas.microsoft.com/office/drawing/2014/main" val="317338780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D929D88-543D-FBC4-66AC-707570F5F900}"/>
              </a:ext>
            </a:extLst>
          </p:cNvPr>
          <p:cNvSpPr txBox="1"/>
          <p:nvPr/>
        </p:nvSpPr>
        <p:spPr>
          <a:xfrm>
            <a:off x="7133268" y="1268760"/>
            <a:ext cx="5058732" cy="2846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1270" algn="just">
              <a:spcBef>
                <a:spcPts val="600"/>
              </a:spcBef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Sample Input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en-IN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indent="-1270" algn="just">
              <a:spcBef>
                <a:spcPts val="600"/>
              </a:spcBef>
            </a:pPr>
            <a:r>
              <a:rPr lang="en-IN" b="1" dirty="0">
                <a:solidFill>
                  <a:srgbClr val="0070C0"/>
                </a:solidFill>
              </a:rPr>
              <a:t>Enter the units consumed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50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indent="-635" algn="just">
              <a:spcBef>
                <a:spcPts val="600"/>
              </a:spcBef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Sample Output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indent="-1270" algn="just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Electricity Bill= 350.00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indent="-1270" algn="just">
              <a:spcBef>
                <a:spcPts val="600"/>
              </a:spcBef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Sample Input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en-IN" dirty="0"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indent="-1270" algn="just">
              <a:spcBef>
                <a:spcPts val="600"/>
              </a:spcBef>
            </a:pPr>
            <a:r>
              <a:rPr lang="en-IN" b="1" dirty="0">
                <a:solidFill>
                  <a:srgbClr val="0070C0"/>
                </a:solidFill>
              </a:rPr>
              <a:t>Enter the units consumed</a:t>
            </a:r>
            <a:r>
              <a:rPr lang="en-IN" b="1" dirty="0"/>
              <a:t> -50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indent="-635" algn="just">
              <a:spcBef>
                <a:spcPts val="600"/>
              </a:spcBef>
            </a:pPr>
            <a:r>
              <a:rPr lang="en-US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Sample Output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indent="-1270" algn="just">
              <a:spcBef>
                <a:spcPts val="600"/>
              </a:spcBef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Please enter valid consumed units…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835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FE9E93A-103B-DE76-08C3-656EF4D91E90}"/>
              </a:ext>
            </a:extLst>
          </p:cNvPr>
          <p:cNvSpPr txBox="1"/>
          <p:nvPr/>
        </p:nvSpPr>
        <p:spPr>
          <a:xfrm>
            <a:off x="0" y="58846"/>
            <a:ext cx="7632848" cy="67403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/>
              <a:t>#include &lt;iostream&gt;</a:t>
            </a:r>
          </a:p>
          <a:p>
            <a:r>
              <a:rPr lang="en-US" dirty="0"/>
              <a:t>using namespace std;</a:t>
            </a:r>
          </a:p>
          <a:p>
            <a:r>
              <a:rPr lang="en-US" dirty="0"/>
              <a:t>int main() {</a:t>
            </a:r>
          </a:p>
          <a:p>
            <a:r>
              <a:rPr lang="en-US" dirty="0"/>
              <a:t>    float bill, units;</a:t>
            </a:r>
          </a:p>
          <a:p>
            <a:r>
              <a:rPr lang="en-US" dirty="0"/>
              <a:t>    </a:t>
            </a:r>
            <a:r>
              <a:rPr lang="en-US" dirty="0" err="1"/>
              <a:t>cout</a:t>
            </a:r>
            <a:r>
              <a:rPr lang="en-US" dirty="0"/>
              <a:t> &lt;&lt; "Enter the units consumed = ";</a:t>
            </a:r>
          </a:p>
          <a:p>
            <a:r>
              <a:rPr lang="en-US" dirty="0"/>
              <a:t>    </a:t>
            </a:r>
            <a:r>
              <a:rPr lang="en-US" dirty="0" err="1"/>
              <a:t>cin</a:t>
            </a:r>
            <a:r>
              <a:rPr lang="en-US" dirty="0"/>
              <a:t> &gt;&gt; units;</a:t>
            </a:r>
          </a:p>
          <a:p>
            <a:endParaRPr lang="en-US" dirty="0"/>
          </a:p>
          <a:p>
            <a:r>
              <a:rPr lang="en-US" b="1" dirty="0"/>
              <a:t>    if (units &lt;= 50 &amp;&amp; units &gt;= 0) </a:t>
            </a:r>
            <a:r>
              <a:rPr lang="en-US" dirty="0"/>
              <a:t>{</a:t>
            </a:r>
          </a:p>
          <a:p>
            <a:r>
              <a:rPr lang="en-US" dirty="0"/>
              <a:t>        bill = units * 7.0;</a:t>
            </a:r>
          </a:p>
          <a:p>
            <a:r>
              <a:rPr lang="en-US" dirty="0"/>
              <a:t>        </a:t>
            </a:r>
            <a:r>
              <a:rPr lang="en-US" dirty="0" err="1"/>
              <a:t>cout</a:t>
            </a:r>
            <a:r>
              <a:rPr lang="en-US" dirty="0"/>
              <a:t> &lt;&lt; "Electricity Bill = " &lt;&lt; bill &lt;&lt; " Rupees"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    } </a:t>
            </a:r>
            <a:r>
              <a:rPr lang="en-US" b="1" dirty="0"/>
              <a:t>else if (units &lt;= 150 &amp;&amp; units &gt; 50) </a:t>
            </a:r>
            <a:r>
              <a:rPr lang="en-US" dirty="0"/>
              <a:t>{	</a:t>
            </a:r>
          </a:p>
          <a:p>
            <a:r>
              <a:rPr lang="en-US" dirty="0"/>
              <a:t>        bill = units * 9.0;</a:t>
            </a:r>
          </a:p>
          <a:p>
            <a:r>
              <a:rPr lang="en-US" dirty="0"/>
              <a:t>        </a:t>
            </a:r>
            <a:r>
              <a:rPr lang="en-US" dirty="0" err="1"/>
              <a:t>cout</a:t>
            </a:r>
            <a:r>
              <a:rPr lang="en-US" dirty="0"/>
              <a:t> &lt;&lt; "Electricity Bill = " &lt;&lt; bill &lt;&lt; " Rupees" &lt;&lt; </a:t>
            </a:r>
            <a:r>
              <a:rPr lang="en-US" dirty="0" err="1"/>
              <a:t>endl</a:t>
            </a:r>
            <a:r>
              <a:rPr lang="en-US" dirty="0"/>
              <a:t>;	</a:t>
            </a:r>
          </a:p>
          <a:p>
            <a:r>
              <a:rPr lang="en-US" dirty="0"/>
              <a:t>    } </a:t>
            </a:r>
            <a:r>
              <a:rPr lang="en-US" b="1" dirty="0"/>
              <a:t>else if (units &lt;= 250 &amp;&amp; units &gt;= 150) </a:t>
            </a:r>
            <a:r>
              <a:rPr lang="en-US" dirty="0"/>
              <a:t>{</a:t>
            </a:r>
          </a:p>
          <a:p>
            <a:r>
              <a:rPr lang="en-US" dirty="0"/>
              <a:t>        bill = units * 12.0;</a:t>
            </a:r>
          </a:p>
          <a:p>
            <a:r>
              <a:rPr lang="en-US" dirty="0"/>
              <a:t>        </a:t>
            </a:r>
            <a:r>
              <a:rPr lang="en-US" dirty="0" err="1"/>
              <a:t>cout</a:t>
            </a:r>
            <a:r>
              <a:rPr lang="en-US" dirty="0"/>
              <a:t> &lt;&lt; "Electricity Bill = " &lt;&lt; bill &lt;&lt; " Rupees" &lt;&lt; </a:t>
            </a:r>
            <a:r>
              <a:rPr lang="en-US" dirty="0" err="1"/>
              <a:t>endl</a:t>
            </a:r>
            <a:r>
              <a:rPr lang="en-US" dirty="0"/>
              <a:t>;	</a:t>
            </a:r>
          </a:p>
          <a:p>
            <a:r>
              <a:rPr lang="en-US" dirty="0"/>
              <a:t>    } </a:t>
            </a:r>
            <a:r>
              <a:rPr lang="en-US" b="1" dirty="0"/>
              <a:t>else if (units &gt; 250) </a:t>
            </a:r>
            <a:r>
              <a:rPr lang="en-US" dirty="0"/>
              <a:t>{</a:t>
            </a:r>
          </a:p>
          <a:p>
            <a:r>
              <a:rPr lang="en-US" dirty="0"/>
              <a:t>        bill = units * 15;</a:t>
            </a:r>
          </a:p>
          <a:p>
            <a:r>
              <a:rPr lang="en-US" dirty="0"/>
              <a:t>        </a:t>
            </a:r>
            <a:r>
              <a:rPr lang="en-US" dirty="0" err="1"/>
              <a:t>cout</a:t>
            </a:r>
            <a:r>
              <a:rPr lang="en-US" dirty="0"/>
              <a:t> &lt;&lt; "Electricity Bill = " &lt;&lt; bill &lt;&lt; " Rupees"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    } else {</a:t>
            </a:r>
          </a:p>
          <a:p>
            <a:r>
              <a:rPr lang="en-US" dirty="0"/>
              <a:t>        </a:t>
            </a:r>
            <a:r>
              <a:rPr lang="en-US" dirty="0" err="1"/>
              <a:t>cout</a:t>
            </a:r>
            <a:r>
              <a:rPr lang="en-US" dirty="0"/>
              <a:t> &lt;&lt; "Please enter valid consumed units..." &lt;&lt; </a:t>
            </a:r>
            <a:r>
              <a:rPr lang="en-US" dirty="0" err="1"/>
              <a:t>endl</a:t>
            </a:r>
            <a:r>
              <a:rPr lang="en-US" dirty="0"/>
              <a:t>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return 0;	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11990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BA14-2E2C-740A-AD06-AE648736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40"/>
            <a:ext cx="12072664" cy="1742661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marL="227330" algn="l">
              <a:lnSpc>
                <a:spcPct val="115000"/>
              </a:lnSpc>
              <a:spcBef>
                <a:spcPts val="600"/>
              </a:spcBef>
              <a:spcAft>
                <a:spcPts val="1000"/>
              </a:spcAft>
            </a:pPr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Q) CREATE  A PASSWORD VALIDATOR APP</a:t>
            </a:r>
            <a:b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</a:br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For wrong password </a:t>
            </a:r>
            <a:r>
              <a:rPr lang="en-US" sz="2400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print "Incorrect password</a:t>
            </a:r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" and for correct password print </a:t>
            </a:r>
            <a:r>
              <a:rPr lang="en-US" sz="2400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"Correct password with his/her name" </a:t>
            </a:r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and quit the program. The correct password is </a:t>
            </a:r>
            <a:r>
              <a:rPr lang="en-US" sz="24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1234</a:t>
            </a:r>
            <a:b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en-IN" sz="2400" dirty="0">
              <a:solidFill>
                <a:srgbClr val="C00000"/>
              </a:solidFill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E372B7-9B2E-176F-7E7C-5DF15A682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68" y="1753501"/>
            <a:ext cx="12072664" cy="4270098"/>
          </a:xfr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227330" indent="0" algn="just">
              <a:lnSpc>
                <a:spcPct val="100000"/>
              </a:lnSpc>
              <a:spcBef>
                <a:spcPts val="600"/>
              </a:spcBef>
              <a:spcAft>
                <a:spcPts val="1000"/>
              </a:spcAft>
              <a:buNone/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                    OUTPUT</a:t>
            </a:r>
          </a:p>
          <a:p>
            <a:pPr marL="22733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Sample Input</a:t>
            </a:r>
          </a:p>
          <a:p>
            <a:pPr marL="22733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</a:rPr>
              <a:t>Enter your Name: </a:t>
            </a:r>
            <a:r>
              <a:rPr lang="en-IN" sz="2000" b="1" dirty="0" err="1">
                <a:latin typeface="Calibri" panose="020F0502020204030204" pitchFamily="34" charset="0"/>
                <a:ea typeface="Calibri" panose="020F0502020204030204" pitchFamily="34" charset="0"/>
              </a:rPr>
              <a:t>xyz</a:t>
            </a:r>
            <a:endParaRPr lang="en-IN" sz="2000" b="1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2733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Enter your password:</a:t>
            </a: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1234</a:t>
            </a:r>
            <a:endParaRPr lang="en-IN" sz="2000" b="1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2733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2000" b="1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2733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Sample Output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22733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Welcome to chitkara  Mr/Ms.xyz</a:t>
            </a:r>
          </a:p>
          <a:p>
            <a:pPr marL="227330" indent="0" algn="just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IN" sz="20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21915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C2800D1-D2EA-BA16-CB60-DC94EBC43F02}"/>
              </a:ext>
            </a:extLst>
          </p:cNvPr>
          <p:cNvSpPr txBox="1"/>
          <p:nvPr/>
        </p:nvSpPr>
        <p:spPr>
          <a:xfrm>
            <a:off x="0" y="474345"/>
            <a:ext cx="9634399" cy="6383655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#include &lt;iostream&gt;</a:t>
            </a: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using namespace std;</a:t>
            </a:r>
          </a:p>
          <a:p>
            <a:pPr indent="-1270" algn="just"/>
            <a:endParaRPr lang="en-US" b="1" dirty="0"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int main() {</a:t>
            </a: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int pass;</a:t>
            </a: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char name[20];</a:t>
            </a:r>
          </a:p>
          <a:p>
            <a:pPr indent="-1270" algn="just"/>
            <a:endParaRPr lang="en-US" b="1" dirty="0"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</a:t>
            </a:r>
            <a:r>
              <a:rPr lang="en-US" b="1" dirty="0" err="1">
                <a:latin typeface="Consolas" panose="020B0609020204030204" pitchFamily="49" charset="0"/>
                <a:ea typeface="Times New Roman" panose="02020603050405020304" pitchFamily="18" charset="0"/>
              </a:rPr>
              <a:t>cout</a:t>
            </a:r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&lt;&lt; "Input Your name: ";</a:t>
            </a: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</a:t>
            </a:r>
            <a:r>
              <a:rPr lang="en-US" b="1" dirty="0" err="1">
                <a:latin typeface="Consolas" panose="020B0609020204030204" pitchFamily="49" charset="0"/>
                <a:ea typeface="Times New Roman" panose="02020603050405020304" pitchFamily="18" charset="0"/>
              </a:rPr>
              <a:t>cin</a:t>
            </a:r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&gt;&gt; name;</a:t>
            </a:r>
          </a:p>
          <a:p>
            <a:pPr indent="-1270" algn="just"/>
            <a:endParaRPr lang="en-US" b="1" dirty="0"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</a:t>
            </a:r>
            <a:r>
              <a:rPr lang="en-US" b="1" dirty="0" err="1">
                <a:latin typeface="Consolas" panose="020B0609020204030204" pitchFamily="49" charset="0"/>
                <a:ea typeface="Times New Roman" panose="02020603050405020304" pitchFamily="18" charset="0"/>
              </a:rPr>
              <a:t>cout</a:t>
            </a:r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&lt;&lt; "Input the password: ";</a:t>
            </a: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</a:t>
            </a:r>
            <a:r>
              <a:rPr lang="en-US" b="1" dirty="0" err="1">
                <a:latin typeface="Consolas" panose="020B0609020204030204" pitchFamily="49" charset="0"/>
                <a:ea typeface="Times New Roman" panose="02020603050405020304" pitchFamily="18" charset="0"/>
              </a:rPr>
              <a:t>cin</a:t>
            </a:r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&gt;&gt; pass;</a:t>
            </a:r>
          </a:p>
          <a:p>
            <a:pPr indent="-1270" algn="just"/>
            <a:endParaRPr lang="en-US" b="1" dirty="0"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indent="-1270" algn="just"/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ea typeface="Times New Roman" panose="02020603050405020304" pitchFamily="18" charset="0"/>
              </a:rPr>
              <a:t>    if (pass == 1234) </a:t>
            </a: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{</a:t>
            </a: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    </a:t>
            </a:r>
            <a:r>
              <a:rPr lang="en-US" b="1" dirty="0" err="1">
                <a:latin typeface="Consolas" panose="020B0609020204030204" pitchFamily="49" charset="0"/>
                <a:ea typeface="Times New Roman" panose="02020603050405020304" pitchFamily="18" charset="0"/>
              </a:rPr>
              <a:t>cout</a:t>
            </a:r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&lt;&lt; "Welcome to </a:t>
            </a:r>
            <a:r>
              <a:rPr lang="en-US" b="1" dirty="0" err="1">
                <a:latin typeface="Consolas" panose="020B0609020204030204" pitchFamily="49" charset="0"/>
                <a:ea typeface="Times New Roman" panose="02020603050405020304" pitchFamily="18" charset="0"/>
              </a:rPr>
              <a:t>Chitkara</a:t>
            </a:r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, Mr. " &lt;&lt; name &lt;&lt; </a:t>
            </a:r>
            <a:r>
              <a:rPr lang="en-US" b="1" dirty="0" err="1">
                <a:latin typeface="Consolas" panose="020B0609020204030204" pitchFamily="49" charset="0"/>
                <a:ea typeface="Times New Roman" panose="02020603050405020304" pitchFamily="18" charset="0"/>
              </a:rPr>
              <a:t>endl</a:t>
            </a:r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;</a:t>
            </a: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} else {</a:t>
            </a: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    </a:t>
            </a:r>
            <a:r>
              <a:rPr lang="en-US" b="1" dirty="0" err="1">
                <a:latin typeface="Consolas" panose="020B0609020204030204" pitchFamily="49" charset="0"/>
                <a:ea typeface="Times New Roman" panose="02020603050405020304" pitchFamily="18" charset="0"/>
              </a:rPr>
              <a:t>cout</a:t>
            </a:r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&lt;&lt; "Wrong password, try another" &lt;&lt; </a:t>
            </a:r>
            <a:r>
              <a:rPr lang="en-US" b="1" dirty="0" err="1">
                <a:latin typeface="Consolas" panose="020B0609020204030204" pitchFamily="49" charset="0"/>
                <a:ea typeface="Times New Roman" panose="02020603050405020304" pitchFamily="18" charset="0"/>
              </a:rPr>
              <a:t>endl</a:t>
            </a:r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;</a:t>
            </a: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}</a:t>
            </a:r>
          </a:p>
          <a:p>
            <a:pPr indent="-1270" algn="just"/>
            <a:endParaRPr lang="en-US" b="1" dirty="0">
              <a:latin typeface="Consolas" panose="020B0609020204030204" pitchFamily="49" charset="0"/>
              <a:ea typeface="Times New Roman" panose="02020603050405020304" pitchFamily="18" charset="0"/>
            </a:endParaRP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    return 0;</a:t>
            </a:r>
          </a:p>
          <a:p>
            <a:pPr indent="-1270" algn="just"/>
            <a:r>
              <a:rPr lang="en-US" b="1" dirty="0">
                <a:latin typeface="Consolas" panose="020B0609020204030204" pitchFamily="49" charset="0"/>
                <a:ea typeface="Times New Roman" panose="02020603050405020304" pitchFamily="18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4D4923-4AEE-3FF3-BF1D-A332D6293291}"/>
              </a:ext>
            </a:extLst>
          </p:cNvPr>
          <p:cNvSpPr txBox="1"/>
          <p:nvPr/>
        </p:nvSpPr>
        <p:spPr>
          <a:xfrm>
            <a:off x="34032" y="0"/>
            <a:ext cx="120386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PASSWORD VALIDATOR APP</a:t>
            </a:r>
            <a:br>
              <a:rPr lang="en-US" sz="180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312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119337" y="79905"/>
            <a:ext cx="10094374" cy="611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75" b="1" dirty="0">
                <a:solidFill>
                  <a:srgbClr val="FF0000"/>
                </a:solidFill>
                <a:latin typeface="Nunito Sans" panose="00000500000000000000" pitchFamily="2" charset="0"/>
              </a:rPr>
              <a:t>Nested if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03ACC38-BFE0-4396-8C90-BA70E8E3A4A1}"/>
              </a:ext>
            </a:extLst>
          </p:cNvPr>
          <p:cNvSpPr/>
          <p:nvPr/>
        </p:nvSpPr>
        <p:spPr>
          <a:xfrm>
            <a:off x="1942553" y="784929"/>
            <a:ext cx="596139" cy="43330"/>
          </a:xfrm>
          <a:prstGeom prst="rect">
            <a:avLst/>
          </a:prstGeom>
          <a:solidFill>
            <a:srgbClr val="F05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73F422-781C-4385-84E3-34EDBC7AB3E7}"/>
              </a:ext>
            </a:extLst>
          </p:cNvPr>
          <p:cNvSpPr txBox="1"/>
          <p:nvPr/>
        </p:nvSpPr>
        <p:spPr>
          <a:xfrm>
            <a:off x="623392" y="1883587"/>
            <a:ext cx="8328361" cy="380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75" dirty="0">
                <a:latin typeface="Nunito Sans SemiBold" pitchFamily="2" charset="0"/>
              </a:rPr>
              <a:t>Syntax: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7408" y="2492896"/>
            <a:ext cx="7776864" cy="255454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Nunito Sans Light" pitchFamily="2" charset="0"/>
              </a:rPr>
              <a:t>if (condition1) </a:t>
            </a:r>
          </a:p>
          <a:p>
            <a:r>
              <a:rPr lang="en-US" sz="2000" dirty="0">
                <a:latin typeface="Nunito Sans Light" pitchFamily="2" charset="0"/>
              </a:rPr>
              <a:t>{</a:t>
            </a:r>
          </a:p>
          <a:p>
            <a:r>
              <a:rPr lang="en-US" sz="2000" dirty="0">
                <a:latin typeface="Nunito Sans Light" pitchFamily="2" charset="0"/>
              </a:rPr>
              <a:t>     // code to be executed if condition1 is true </a:t>
            </a:r>
          </a:p>
          <a:p>
            <a:r>
              <a:rPr lang="en-US" sz="2000" b="1" dirty="0">
                <a:latin typeface="Nunito Sans Light" pitchFamily="2" charset="0"/>
              </a:rPr>
              <a:t>     </a:t>
            </a:r>
            <a:r>
              <a:rPr lang="en-US" sz="2000" b="1" dirty="0">
                <a:solidFill>
                  <a:srgbClr val="FF0000"/>
                </a:solidFill>
                <a:latin typeface="Nunito Sans Light" pitchFamily="2" charset="0"/>
              </a:rPr>
              <a:t>if (condition2) </a:t>
            </a:r>
          </a:p>
          <a:p>
            <a:r>
              <a:rPr lang="en-US" sz="2000" dirty="0">
                <a:latin typeface="Nunito Sans Light" pitchFamily="2" charset="0"/>
              </a:rPr>
              <a:t>     {</a:t>
            </a:r>
          </a:p>
          <a:p>
            <a:r>
              <a:rPr lang="en-US" sz="2000" dirty="0">
                <a:latin typeface="Nunito Sans Light" pitchFamily="2" charset="0"/>
              </a:rPr>
              <a:t>          // code to be executed if condition2 is true </a:t>
            </a:r>
          </a:p>
          <a:p>
            <a:r>
              <a:rPr lang="en-US" sz="2000" dirty="0">
                <a:latin typeface="Nunito Sans Light" pitchFamily="2" charset="0"/>
              </a:rPr>
              <a:t>     }</a:t>
            </a:r>
          </a:p>
          <a:p>
            <a:r>
              <a:rPr lang="en-US" sz="2000" dirty="0">
                <a:latin typeface="Nunito Sans Light" pitchFamily="2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BA51AB-287B-48A6-F076-55721C0EF6F0}"/>
              </a:ext>
            </a:extLst>
          </p:cNvPr>
          <p:cNvSpPr txBox="1"/>
          <p:nvPr/>
        </p:nvSpPr>
        <p:spPr>
          <a:xfrm>
            <a:off x="335360" y="967319"/>
            <a:ext cx="101149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00"/>
                </a:solidFill>
                <a:latin typeface="Nunito" pitchFamily="2" charset="0"/>
              </a:rPr>
              <a:t>Use </a:t>
            </a:r>
            <a:r>
              <a:rPr lang="en-US" sz="2400" b="1" dirty="0">
                <a:solidFill>
                  <a:srgbClr val="000000"/>
                </a:solidFill>
                <a:latin typeface="Nunito" pitchFamily="2" charset="0"/>
              </a:rPr>
              <a:t>one if or else if statement inside another if or else if statement(s</a:t>
            </a:r>
            <a:r>
              <a:rPr lang="en-US" sz="2400" dirty="0">
                <a:solidFill>
                  <a:srgbClr val="000000"/>
                </a:solidFill>
                <a:latin typeface="Nunito" pitchFamily="2" charset="0"/>
              </a:rPr>
              <a:t>).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016221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C669F-964D-F547-54FC-285BA814E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417638"/>
          </a:xfrm>
        </p:spPr>
        <p:txBody>
          <a:bodyPr>
            <a:noAutofit/>
          </a:bodyPr>
          <a:lstStyle/>
          <a:p>
            <a:pPr algn="l"/>
            <a:r>
              <a:rPr lang="en-US" sz="2400" b="1" i="0" dirty="0">
                <a:solidFill>
                  <a:srgbClr val="FF0000"/>
                </a:solidFill>
                <a:effectLst/>
                <a:latin typeface="Söhne"/>
              </a:rPr>
              <a:t>Q) 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Söhne"/>
              </a:rPr>
              <a:t> Write a C++ program that takes a person's age as input and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Söhne"/>
              </a:rPr>
              <a:t>determines whether they are an adult or a minor. </a:t>
            </a:r>
            <a:br>
              <a:rPr lang="en-US" sz="2400" b="1" i="0" dirty="0">
                <a:solidFill>
                  <a:srgbClr val="FF0000"/>
                </a:solidFill>
                <a:effectLst/>
                <a:latin typeface="Söhne"/>
              </a:rPr>
            </a:br>
            <a:r>
              <a:rPr lang="en-US" sz="2400" b="0" i="0" dirty="0">
                <a:solidFill>
                  <a:srgbClr val="FF0000"/>
                </a:solidFill>
                <a:effectLst/>
                <a:latin typeface="Söhne"/>
              </a:rPr>
              <a:t>If they are an adult, the program further checks if they are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Söhne"/>
              </a:rPr>
              <a:t>a senior citizen (age 60 or above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Söhne"/>
              </a:rPr>
              <a:t>) and provides corresponding output.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B67509-7171-2AA8-DC11-1F31EFADB404}"/>
              </a:ext>
            </a:extLst>
          </p:cNvPr>
          <p:cNvSpPr txBox="1"/>
          <p:nvPr/>
        </p:nvSpPr>
        <p:spPr>
          <a:xfrm>
            <a:off x="119336" y="1772816"/>
            <a:ext cx="619125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Enter your age: 25</a:t>
            </a:r>
          </a:p>
          <a:p>
            <a:r>
              <a:rPr lang="en-US" sz="2800" dirty="0"/>
              <a:t>You are an adult.</a:t>
            </a:r>
          </a:p>
          <a:p>
            <a:r>
              <a:rPr lang="en-US" sz="2800" dirty="0"/>
              <a:t>You are not a senior citizen.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385581-A4AA-9793-BBD1-7EA6EEE7CCFC}"/>
              </a:ext>
            </a:extLst>
          </p:cNvPr>
          <p:cNvSpPr txBox="1"/>
          <p:nvPr/>
        </p:nvSpPr>
        <p:spPr>
          <a:xfrm>
            <a:off x="4727848" y="1916832"/>
            <a:ext cx="7200800" cy="33733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dirty="0">
                <a:latin typeface="Söhne"/>
              </a:rPr>
              <a:t>LOGIC</a:t>
            </a:r>
            <a:endParaRPr lang="en-US" i="0" dirty="0">
              <a:effectLst/>
              <a:latin typeface="Söhne"/>
            </a:endParaRPr>
          </a:p>
          <a:p>
            <a:pPr marL="342900" indent="-342900" algn="l">
              <a:lnSpc>
                <a:spcPct val="150000"/>
              </a:lnSpc>
              <a:buFont typeface="+mj-lt"/>
              <a:buAutoNum type="arabicParenR"/>
            </a:pPr>
            <a:r>
              <a:rPr lang="en-US" i="0" dirty="0">
                <a:effectLst/>
                <a:latin typeface="Söhne"/>
              </a:rPr>
              <a:t>The program stores the user's age as an integer.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arenR"/>
            </a:pPr>
            <a:r>
              <a:rPr lang="en-US" i="0" dirty="0">
                <a:effectLst/>
                <a:latin typeface="Söhne"/>
              </a:rPr>
              <a:t>After asking the user for their age, the program checks three cases: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arenR"/>
            </a:pPr>
            <a:r>
              <a:rPr lang="en-US" i="0" dirty="0">
                <a:effectLst/>
                <a:latin typeface="Söhne"/>
              </a:rPr>
              <a:t>a. If the age is 60 or more, the program prints "senior citizen."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arenR"/>
            </a:pPr>
            <a:r>
              <a:rPr lang="en-US" i="0" dirty="0">
                <a:effectLst/>
                <a:latin typeface="Söhne"/>
              </a:rPr>
              <a:t>b. If the age is between 18 and 59, the program prints "adult but not a senior citizen."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arenR"/>
            </a:pPr>
            <a:r>
              <a:rPr lang="en-US" i="0" dirty="0">
                <a:effectLst/>
                <a:latin typeface="Söhne"/>
              </a:rPr>
              <a:t>c. If the age is less than 18, the program prints "minor."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arenR"/>
            </a:pPr>
            <a:r>
              <a:rPr lang="en-US" i="0" dirty="0">
                <a:effectLst/>
                <a:latin typeface="Söhne"/>
              </a:rPr>
              <a:t>The program ends.</a:t>
            </a:r>
          </a:p>
        </p:txBody>
      </p:sp>
    </p:spTree>
    <p:extLst>
      <p:ext uri="{BB962C8B-B14F-4D97-AF65-F5344CB8AC3E}">
        <p14:creationId xmlns:p14="http://schemas.microsoft.com/office/powerpoint/2010/main" val="1683781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180F9A-EAD6-E959-6046-60272C9B38DA}"/>
              </a:ext>
            </a:extLst>
          </p:cNvPr>
          <p:cNvSpPr txBox="1"/>
          <p:nvPr/>
        </p:nvSpPr>
        <p:spPr>
          <a:xfrm>
            <a:off x="263352" y="0"/>
            <a:ext cx="10155943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//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Söhne"/>
              </a:rPr>
              <a:t> determines whether they are an adult or a minor. AND senior citizen </a:t>
            </a:r>
            <a:endParaRPr lang="en-US" sz="2400" dirty="0">
              <a:solidFill>
                <a:srgbClr val="FF0000"/>
              </a:solidFill>
            </a:endParaRPr>
          </a:p>
          <a:p>
            <a:r>
              <a:rPr lang="en-US" b="1" dirty="0"/>
              <a:t>#include &lt;iostream&gt;</a:t>
            </a:r>
          </a:p>
          <a:p>
            <a:endParaRPr lang="en-US" b="1" dirty="0"/>
          </a:p>
          <a:p>
            <a:r>
              <a:rPr lang="en-US" b="1" dirty="0"/>
              <a:t>int main() {</a:t>
            </a:r>
          </a:p>
          <a:p>
            <a:r>
              <a:rPr lang="en-US" b="1" dirty="0"/>
              <a:t>    int age;</a:t>
            </a:r>
          </a:p>
          <a:p>
            <a:endParaRPr lang="en-US" b="1" dirty="0"/>
          </a:p>
          <a:p>
            <a:r>
              <a:rPr lang="en-US" b="1" dirty="0"/>
              <a:t>    std::</a:t>
            </a:r>
            <a:r>
              <a:rPr lang="en-US" b="1" dirty="0" err="1"/>
              <a:t>cout</a:t>
            </a:r>
            <a:r>
              <a:rPr lang="en-US" b="1" dirty="0"/>
              <a:t> &lt;&lt; "Enter your age: ";</a:t>
            </a:r>
          </a:p>
          <a:p>
            <a:r>
              <a:rPr lang="en-US" b="1" dirty="0"/>
              <a:t>    std::</a:t>
            </a:r>
            <a:r>
              <a:rPr lang="en-US" b="1" dirty="0" err="1"/>
              <a:t>cin</a:t>
            </a:r>
            <a:r>
              <a:rPr lang="en-US" b="1" dirty="0"/>
              <a:t> &gt;&gt; age;</a:t>
            </a:r>
          </a:p>
          <a:p>
            <a:endParaRPr lang="en-US" b="1" dirty="0"/>
          </a:p>
          <a:p>
            <a:r>
              <a:rPr lang="en-US" b="1" dirty="0"/>
              <a:t>    if (age &gt;= 18) {</a:t>
            </a:r>
          </a:p>
          <a:p>
            <a:r>
              <a:rPr lang="en-US" b="1" dirty="0"/>
              <a:t>        std::</a:t>
            </a:r>
            <a:r>
              <a:rPr lang="en-US" b="1" dirty="0" err="1"/>
              <a:t>cout</a:t>
            </a:r>
            <a:r>
              <a:rPr lang="en-US" b="1" dirty="0"/>
              <a:t> &lt;&lt; "You are an adult." &lt;&lt; std::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</a:p>
          <a:p>
            <a:r>
              <a:rPr lang="en-US" b="1" dirty="0"/>
              <a:t>        if (age &gt;= 60) {</a:t>
            </a:r>
          </a:p>
          <a:p>
            <a:r>
              <a:rPr lang="en-US" b="1" dirty="0"/>
              <a:t>            std::</a:t>
            </a:r>
            <a:r>
              <a:rPr lang="en-US" b="1" dirty="0" err="1"/>
              <a:t>cout</a:t>
            </a:r>
            <a:r>
              <a:rPr lang="en-US" b="1" dirty="0"/>
              <a:t> &lt;&lt; "You are a senior citizen." &lt;&lt; std::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} else {</a:t>
            </a:r>
          </a:p>
          <a:p>
            <a:r>
              <a:rPr lang="en-US" b="1" dirty="0"/>
              <a:t>            std::</a:t>
            </a:r>
            <a:r>
              <a:rPr lang="en-US" b="1" dirty="0" err="1"/>
              <a:t>cout</a:t>
            </a:r>
            <a:r>
              <a:rPr lang="en-US" b="1" dirty="0"/>
              <a:t> &lt;&lt; "You are not a senior citizen." &lt;&lt; std::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}</a:t>
            </a:r>
          </a:p>
          <a:p>
            <a:r>
              <a:rPr lang="en-US" b="1" dirty="0"/>
              <a:t>    } else {</a:t>
            </a:r>
          </a:p>
          <a:p>
            <a:r>
              <a:rPr lang="en-US" b="1" dirty="0"/>
              <a:t>        std::</a:t>
            </a:r>
            <a:r>
              <a:rPr lang="en-US" b="1" dirty="0" err="1"/>
              <a:t>cout</a:t>
            </a:r>
            <a:r>
              <a:rPr lang="en-US" b="1" dirty="0"/>
              <a:t> &lt;&lt; "You are a minor." &lt;&lt; std::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}</a:t>
            </a:r>
          </a:p>
          <a:p>
            <a:endParaRPr lang="en-US" b="1" dirty="0"/>
          </a:p>
          <a:p>
            <a:r>
              <a:rPr lang="en-US" b="1" dirty="0"/>
              <a:t>    return 0;</a:t>
            </a:r>
          </a:p>
          <a:p>
            <a:r>
              <a:rPr lang="en-US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07777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3030" y="0"/>
            <a:ext cx="12088969" cy="5232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514350" indent="-514350">
              <a:buAutoNum type="alphaUcParenR" startAt="17"/>
            </a:pPr>
            <a:r>
              <a:rPr lang="en-IN" sz="2800" b="1" dirty="0">
                <a:solidFill>
                  <a:srgbClr val="FF0000"/>
                </a:solidFill>
              </a:rPr>
              <a:t>Write </a:t>
            </a:r>
            <a:r>
              <a:rPr lang="en-US" sz="2800" b="1" dirty="0">
                <a:solidFill>
                  <a:srgbClr val="FF0000"/>
                </a:solidFill>
              </a:rPr>
              <a:t>C++ Program to Check Whether a Given Number is Even or Odd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83C6D1-B450-E272-7DCB-7F1D4C5291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4F4F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79007B-B704-93D7-1BC2-C5DE60AE90FF}"/>
              </a:ext>
            </a:extLst>
          </p:cNvPr>
          <p:cNvSpPr txBox="1"/>
          <p:nvPr/>
        </p:nvSpPr>
        <p:spPr>
          <a:xfrm>
            <a:off x="1" y="523220"/>
            <a:ext cx="12191998" cy="63094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+mj-lt"/>
                <a:cs typeface="Courier New" panose="02070309020205020404" pitchFamily="49" charset="0"/>
              </a:rPr>
              <a:t>/*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+mj-lt"/>
                <a:cs typeface="Courier New" panose="02070309020205020404" pitchFamily="49" charset="0"/>
              </a:rPr>
              <a:t> * C++ program to check if given integer is even or odd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1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+mj-lt"/>
                <a:cs typeface="Courier New" panose="02070309020205020404" pitchFamily="49" charset="0"/>
              </a:rPr>
              <a:t> */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#include&lt;iostream&gt;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using namespace std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;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 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993333"/>
                </a:solidFill>
                <a:effectLst/>
                <a:latin typeface="+mj-lt"/>
                <a:cs typeface="Courier New" panose="02070309020205020404" pitchFamily="49" charset="0"/>
              </a:rPr>
              <a:t>int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main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+mj-lt"/>
                <a:cs typeface="Courier New" panose="02070309020205020404" pitchFamily="49" charset="0"/>
              </a:rPr>
              <a:t>()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+mj-lt"/>
                <a:cs typeface="Courier New" panose="02070309020205020404" pitchFamily="49" charset="0"/>
              </a:rPr>
              <a:t>{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993333"/>
                </a:solidFill>
                <a:effectLst/>
                <a:latin typeface="+mj-lt"/>
                <a:cs typeface="Courier New" panose="02070309020205020404" pitchFamily="49" charset="0"/>
              </a:rPr>
              <a:t>int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number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;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 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cout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&lt;&lt;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+mj-lt"/>
                <a:cs typeface="Courier New" panose="02070309020205020404" pitchFamily="49" charset="0"/>
              </a:rPr>
              <a:t>"Enter the number : "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;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cin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&gt;&gt;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number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;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B1B100"/>
                </a:solidFill>
                <a:effectLst/>
                <a:latin typeface="+mj-lt"/>
                <a:cs typeface="Courier New" panose="02070309020205020404" pitchFamily="49" charset="0"/>
              </a:rPr>
              <a:t>if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+mj-lt"/>
                <a:cs typeface="Courier New" panose="02070309020205020404" pitchFamily="49" charset="0"/>
              </a:rPr>
              <a:t>(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number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%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+mj-lt"/>
                <a:cs typeface="Courier New" panose="02070309020205020404" pitchFamily="49" charset="0"/>
              </a:rPr>
              <a:t>2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==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+mj-lt"/>
                <a:cs typeface="Courier New" panose="02070309020205020404" pitchFamily="49" charset="0"/>
              </a:rPr>
              <a:t>0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+mj-lt"/>
                <a:cs typeface="Courier New" panose="02070309020205020404" pitchFamily="49" charset="0"/>
              </a:rPr>
              <a:t>)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cout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&lt;&lt;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number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&lt;&lt;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+mj-lt"/>
                <a:cs typeface="Courier New" panose="02070309020205020404" pitchFamily="49" charset="0"/>
              </a:rPr>
              <a:t>" is an even integer "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&lt;&lt;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endl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;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B1B100"/>
                </a:solidFill>
                <a:effectLst/>
                <a:latin typeface="+mj-lt"/>
                <a:cs typeface="Courier New" panose="02070309020205020404" pitchFamily="49" charset="0"/>
              </a:rPr>
              <a:t>else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cout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&lt;&lt;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number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&lt;&lt;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+mj-lt"/>
                <a:cs typeface="Courier New" panose="02070309020205020404" pitchFamily="49" charset="0"/>
              </a:rPr>
              <a:t>" is an odd integer "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&lt;&lt;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endl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;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 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B1B100"/>
                </a:solidFill>
                <a:effectLst/>
                <a:latin typeface="+mj-lt"/>
                <a:cs typeface="Courier New" panose="02070309020205020404" pitchFamily="49" charset="0"/>
              </a:rPr>
              <a:t>return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A3A3A"/>
                </a:solidFill>
                <a:effectLst/>
                <a:latin typeface="+mj-lt"/>
                <a:cs typeface="Courier New" panose="020703090202050204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00DD"/>
                </a:solidFill>
                <a:effectLst/>
                <a:latin typeface="+mj-lt"/>
                <a:cs typeface="Courier New" panose="02070309020205020404" pitchFamily="49" charset="0"/>
              </a:rPr>
              <a:t>0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339933"/>
                </a:solidFill>
                <a:effectLst/>
                <a:latin typeface="+mj-lt"/>
                <a:cs typeface="Courier New" panose="02070309020205020404" pitchFamily="49" charset="0"/>
              </a:rPr>
              <a:t>;</a:t>
            </a:r>
            <a:endParaRPr kumimoji="0" lang="en-US" altLang="en-US" sz="1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+mj-lt"/>
                <a:cs typeface="Courier New" panose="02070309020205020404" pitchFamily="49" charset="0"/>
              </a:rPr>
              <a:t>}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rgbClr val="3A3A3A"/>
              </a:solidFill>
              <a:effectLst/>
              <a:latin typeface="+mj-lt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4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733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794E76-B477-F9AA-4F21-46FB4A438D84}"/>
              </a:ext>
            </a:extLst>
          </p:cNvPr>
          <p:cNvSpPr txBox="1"/>
          <p:nvPr/>
        </p:nvSpPr>
        <p:spPr>
          <a:xfrm>
            <a:off x="119336" y="32048"/>
            <a:ext cx="12192000" cy="8499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121920" tIns="60960" rIns="121920" bIns="6096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</a:pPr>
            <a:r>
              <a:rPr lang="en-US" sz="4400" b="0" i="0" dirty="0">
                <a:solidFill>
                  <a:srgbClr val="374151"/>
                </a:solidFill>
                <a:effectLst/>
                <a:latin typeface="Söhne"/>
              </a:rPr>
              <a:t>Decision-making</a:t>
            </a:r>
            <a:endParaRPr lang="en-US" sz="4267" b="1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07BCA8-2DC7-2996-DA97-E0604FC74AEA}"/>
              </a:ext>
            </a:extLst>
          </p:cNvPr>
          <p:cNvSpPr txBox="1"/>
          <p:nvPr/>
        </p:nvSpPr>
        <p:spPr>
          <a:xfrm>
            <a:off x="0" y="893312"/>
            <a:ext cx="11839199" cy="5322243"/>
          </a:xfrm>
          <a:prstGeom prst="rect">
            <a:avLst/>
          </a:prstGeom>
        </p:spPr>
        <p:txBody>
          <a:bodyPr vert="horz" lIns="121920" tIns="60960" rIns="121920" bIns="60960" rtlCol="0">
            <a:normAutofit/>
          </a:bodyPr>
          <a:lstStyle/>
          <a:p>
            <a:pPr marL="457189" indent="-380990" algn="just">
              <a:spcAft>
                <a:spcPts val="800"/>
              </a:spcAft>
              <a:buBlip>
                <a:blip r:embed="rId2"/>
              </a:buBlip>
            </a:pPr>
            <a:r>
              <a:rPr lang="en-US" sz="2400" b="1" i="0" dirty="0">
                <a:solidFill>
                  <a:srgbClr val="FF0000"/>
                </a:solidFill>
                <a:effectLst/>
                <a:latin typeface="Söhne"/>
              </a:rPr>
              <a:t>switch-case Statement</a:t>
            </a:r>
            <a:r>
              <a:rPr lang="en-US" sz="2400" b="0" i="0" dirty="0">
                <a:solidFill>
                  <a:srgbClr val="FF0000"/>
                </a:solidFill>
                <a:effectLst/>
                <a:latin typeface="Söhne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The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öhne Mono"/>
              </a:rPr>
              <a:t>switch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statement provides an efficient way to evaluate a variable against multiple possible values.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17A03B2-7A30-209F-3E23-2AFE476F9E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119B55-1C93-75CF-1009-C1704C2C88D6}"/>
              </a:ext>
            </a:extLst>
          </p:cNvPr>
          <p:cNvSpPr txBox="1"/>
          <p:nvPr/>
        </p:nvSpPr>
        <p:spPr>
          <a:xfrm>
            <a:off x="983432" y="2348880"/>
            <a:ext cx="8568952" cy="347787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/>
              <a:t>switch (variable) {</a:t>
            </a:r>
          </a:p>
          <a:p>
            <a:r>
              <a:rPr lang="en-US" sz="2000" dirty="0"/>
              <a:t>    case value1:</a:t>
            </a:r>
          </a:p>
          <a:p>
            <a:r>
              <a:rPr lang="en-US" sz="2000" dirty="0"/>
              <a:t>        // Code for value1</a:t>
            </a:r>
          </a:p>
          <a:p>
            <a:r>
              <a:rPr lang="en-US" sz="2000" dirty="0"/>
              <a:t>        break;</a:t>
            </a:r>
          </a:p>
          <a:p>
            <a:r>
              <a:rPr lang="en-US" sz="2000" dirty="0"/>
              <a:t>    case value2:</a:t>
            </a:r>
          </a:p>
          <a:p>
            <a:r>
              <a:rPr lang="en-US" sz="2000" dirty="0"/>
              <a:t>        // Code for value2</a:t>
            </a:r>
          </a:p>
          <a:p>
            <a:r>
              <a:rPr lang="en-US" sz="2000" dirty="0"/>
              <a:t>        break;</a:t>
            </a:r>
          </a:p>
          <a:p>
            <a:r>
              <a:rPr lang="en-US" sz="2000" dirty="0"/>
              <a:t>    // ...</a:t>
            </a:r>
          </a:p>
          <a:p>
            <a:r>
              <a:rPr lang="en-US" sz="2000" dirty="0"/>
              <a:t>    default:</a:t>
            </a:r>
          </a:p>
          <a:p>
            <a:r>
              <a:rPr lang="en-US" sz="2000" dirty="0"/>
              <a:t>        // Code if none of the cases match</a:t>
            </a:r>
          </a:p>
          <a:p>
            <a:r>
              <a:rPr lang="en-US" sz="20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9621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234132" y="94483"/>
            <a:ext cx="11957868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Nunito Sans" panose="00000500000000000000" pitchFamily="2" charset="0"/>
              </a:rPr>
              <a:t>Switch Case </a:t>
            </a:r>
            <a:r>
              <a:rPr lang="en-US" sz="2400" b="1" dirty="0">
                <a:latin typeface="Nunito Sans" panose="00000500000000000000" pitchFamily="2" charset="0"/>
              </a:rPr>
              <a:t>(Multiple Branching Statement)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03ACC38-BFE0-4396-8C90-BA70E8E3A4A1}"/>
              </a:ext>
            </a:extLst>
          </p:cNvPr>
          <p:cNvSpPr/>
          <p:nvPr/>
        </p:nvSpPr>
        <p:spPr>
          <a:xfrm>
            <a:off x="1698671" y="724697"/>
            <a:ext cx="596139" cy="43330"/>
          </a:xfrm>
          <a:prstGeom prst="rect">
            <a:avLst/>
          </a:prstGeom>
          <a:solidFill>
            <a:srgbClr val="F05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BCD6707-1A1E-B505-5B20-2F3015A4F74E}"/>
              </a:ext>
            </a:extLst>
          </p:cNvPr>
          <p:cNvSpPr/>
          <p:nvPr/>
        </p:nvSpPr>
        <p:spPr>
          <a:xfrm>
            <a:off x="263352" y="990600"/>
            <a:ext cx="1173730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switch statement allows us to </a:t>
            </a:r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execute one code block among many alternatives.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llows us to </a:t>
            </a:r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execute multiple operations</a:t>
            </a:r>
            <a:r>
              <a:rPr lang="en-US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the </a:t>
            </a:r>
            <a:r>
              <a:rPr lang="en-US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possible values</a:t>
            </a:r>
            <a:r>
              <a:rPr lang="en-US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a </a:t>
            </a:r>
            <a:r>
              <a:rPr lang="en-US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 variable </a:t>
            </a:r>
            <a:r>
              <a:rPr lang="en-US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called switch variable.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can define </a:t>
            </a:r>
            <a:r>
              <a:rPr lang="en-US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various statements</a:t>
            </a:r>
            <a:r>
              <a:rPr lang="en-US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 the </a:t>
            </a:r>
            <a:r>
              <a:rPr lang="en-US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multiple cases </a:t>
            </a:r>
            <a:r>
              <a:rPr lang="en-US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the different values of a </a:t>
            </a:r>
            <a:r>
              <a:rPr lang="en-US" b="1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 variable.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126F09-0D53-C9AF-BBE3-509541E8E7A8}"/>
              </a:ext>
            </a:extLst>
          </p:cNvPr>
          <p:cNvSpPr txBox="1"/>
          <p:nvPr/>
        </p:nvSpPr>
        <p:spPr>
          <a:xfrm>
            <a:off x="1587078" y="2674673"/>
            <a:ext cx="8673102" cy="399724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875" dirty="0">
                <a:latin typeface="Nunito Sans SemiBold" pitchFamily="2" charset="0"/>
              </a:rPr>
              <a:t>Syntax:</a:t>
            </a:r>
          </a:p>
          <a:p>
            <a:endParaRPr lang="en-US" sz="1500" dirty="0">
              <a:latin typeface="Nunito Sans SemiBold" pitchFamily="2" charset="0"/>
            </a:endParaRPr>
          </a:p>
          <a:p>
            <a:r>
              <a:rPr lang="en-US" sz="1500" dirty="0">
                <a:latin typeface="Nunito Sans Light" pitchFamily="2" charset="0"/>
              </a:rPr>
              <a:t>	</a:t>
            </a:r>
            <a:r>
              <a:rPr lang="en-US" sz="2000" b="1" dirty="0">
                <a:latin typeface="Nunito Sans Light" pitchFamily="2" charset="0"/>
              </a:rPr>
              <a:t>switch(expression){    </a:t>
            </a:r>
          </a:p>
          <a:p>
            <a:r>
              <a:rPr lang="en-US" sz="2000" dirty="0">
                <a:latin typeface="Nunito Sans Light" pitchFamily="2" charset="0"/>
              </a:rPr>
              <a:t>    		</a:t>
            </a:r>
            <a:r>
              <a:rPr lang="en-US" sz="2000" b="1" dirty="0">
                <a:latin typeface="Nunito Sans Light" pitchFamily="2" charset="0"/>
              </a:rPr>
              <a:t>case 1:    </a:t>
            </a:r>
          </a:p>
          <a:p>
            <a:r>
              <a:rPr lang="en-US" sz="2000" dirty="0">
                <a:latin typeface="Nunito Sans Light" pitchFamily="2" charset="0"/>
              </a:rPr>
              <a:t>        			//code to be executed;    </a:t>
            </a:r>
          </a:p>
          <a:p>
            <a:r>
              <a:rPr lang="en-US" sz="2000" dirty="0">
                <a:latin typeface="Nunito Sans Light" pitchFamily="2" charset="0"/>
              </a:rPr>
              <a:t>        			</a:t>
            </a:r>
            <a:r>
              <a:rPr lang="en-US" sz="2000" b="1" dirty="0">
                <a:latin typeface="Nunito Sans Light" pitchFamily="2" charset="0"/>
              </a:rPr>
              <a:t>break;    </a:t>
            </a:r>
          </a:p>
          <a:p>
            <a:r>
              <a:rPr lang="en-US" sz="2000" dirty="0">
                <a:latin typeface="Nunito Sans Light" pitchFamily="2" charset="0"/>
              </a:rPr>
              <a:t>   		</a:t>
            </a:r>
            <a:r>
              <a:rPr lang="en-US" sz="2000" b="1" dirty="0">
                <a:latin typeface="Nunito Sans Light" pitchFamily="2" charset="0"/>
              </a:rPr>
              <a:t> case 2</a:t>
            </a:r>
            <a:r>
              <a:rPr lang="en-US" sz="2000" dirty="0">
                <a:latin typeface="Nunito Sans Light" pitchFamily="2" charset="0"/>
              </a:rPr>
              <a:t>:    </a:t>
            </a:r>
          </a:p>
          <a:p>
            <a:r>
              <a:rPr lang="en-US" sz="2000" dirty="0">
                <a:latin typeface="Nunito Sans Light" pitchFamily="2" charset="0"/>
              </a:rPr>
              <a:t>        			//code to be executed;    </a:t>
            </a:r>
          </a:p>
          <a:p>
            <a:r>
              <a:rPr lang="en-US" sz="2000" dirty="0">
                <a:latin typeface="Nunito Sans Light" pitchFamily="2" charset="0"/>
              </a:rPr>
              <a:t>        			</a:t>
            </a:r>
            <a:r>
              <a:rPr lang="en-US" sz="2000" b="1" dirty="0">
                <a:latin typeface="Nunito Sans Light" pitchFamily="2" charset="0"/>
              </a:rPr>
              <a:t>break;   </a:t>
            </a:r>
          </a:p>
          <a:p>
            <a:r>
              <a:rPr lang="en-US" sz="2000" dirty="0">
                <a:latin typeface="Nunito Sans Light" pitchFamily="2" charset="0"/>
              </a:rPr>
              <a:t>        			......    </a:t>
            </a:r>
          </a:p>
          <a:p>
            <a:r>
              <a:rPr lang="en-US" sz="2000" dirty="0">
                <a:latin typeface="Nunito Sans Light" pitchFamily="2" charset="0"/>
              </a:rPr>
              <a:t>    		</a:t>
            </a:r>
            <a:r>
              <a:rPr lang="en-US" sz="2000" b="1" dirty="0">
                <a:latin typeface="Nunito Sans Light" pitchFamily="2" charset="0"/>
              </a:rPr>
              <a:t>default:     </a:t>
            </a:r>
          </a:p>
          <a:p>
            <a:r>
              <a:rPr lang="en-US" sz="2000" dirty="0">
                <a:latin typeface="Nunito Sans Light" pitchFamily="2" charset="0"/>
              </a:rPr>
              <a:t>        			code to be executed if all cases are not matched;    </a:t>
            </a:r>
          </a:p>
          <a:p>
            <a:r>
              <a:rPr lang="en-US" sz="2000" dirty="0">
                <a:latin typeface="Nunito Sans Light" pitchFamily="2" charset="0"/>
              </a:rPr>
              <a:t>	}</a:t>
            </a:r>
          </a:p>
        </p:txBody>
      </p:sp>
    </p:spTree>
    <p:extLst>
      <p:ext uri="{BB962C8B-B14F-4D97-AF65-F5344CB8AC3E}">
        <p14:creationId xmlns:p14="http://schemas.microsoft.com/office/powerpoint/2010/main" val="28670120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A1E914F-0669-A12B-4190-C37FD4067621}"/>
              </a:ext>
            </a:extLst>
          </p:cNvPr>
          <p:cNvSpPr txBox="1"/>
          <p:nvPr/>
        </p:nvSpPr>
        <p:spPr>
          <a:xfrm>
            <a:off x="2135560" y="373966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#include &lt;iostream&gt;</a:t>
            </a:r>
          </a:p>
          <a:p>
            <a:r>
              <a:rPr lang="en-US" dirty="0"/>
              <a:t>int main() {</a:t>
            </a:r>
          </a:p>
          <a:p>
            <a:r>
              <a:rPr lang="en-US" dirty="0"/>
              <a:t>    int a = 2;</a:t>
            </a:r>
          </a:p>
          <a:p>
            <a:r>
              <a:rPr lang="en-US" dirty="0"/>
              <a:t>    switch (a) {</a:t>
            </a:r>
          </a:p>
          <a:p>
            <a:r>
              <a:rPr lang="en-US" dirty="0"/>
              <a:t>        case 2: std::</a:t>
            </a:r>
            <a:r>
              <a:rPr lang="en-US" dirty="0" err="1"/>
              <a:t>cout</a:t>
            </a:r>
            <a:r>
              <a:rPr lang="en-US" dirty="0"/>
              <a:t> &lt;&lt; "0 "; break;</a:t>
            </a:r>
          </a:p>
          <a:p>
            <a:r>
              <a:rPr lang="en-US" dirty="0"/>
              <a:t>        case 3: std::</a:t>
            </a:r>
            <a:r>
              <a:rPr lang="en-US" dirty="0" err="1"/>
              <a:t>cout</a:t>
            </a:r>
            <a:r>
              <a:rPr lang="en-US" dirty="0"/>
              <a:t> &lt;&lt; "3 "; break;</a:t>
            </a:r>
          </a:p>
          <a:p>
            <a:r>
              <a:rPr lang="en-US" dirty="0"/>
              <a:t>        case 5: std::</a:t>
            </a:r>
            <a:r>
              <a:rPr lang="en-US" dirty="0" err="1"/>
              <a:t>cout</a:t>
            </a:r>
            <a:r>
              <a:rPr lang="en-US" dirty="0"/>
              <a:t> &lt;&lt; "5 "; break;</a:t>
            </a:r>
          </a:p>
          <a:p>
            <a:r>
              <a:rPr lang="en-US" dirty="0"/>
              <a:t>        default: std::</a:t>
            </a:r>
            <a:r>
              <a:rPr lang="en-US" dirty="0" err="1"/>
              <a:t>cout</a:t>
            </a:r>
            <a:r>
              <a:rPr lang="en-US" dirty="0"/>
              <a:t> &lt;&lt; "Go ";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switch (a) {</a:t>
            </a:r>
          </a:p>
          <a:p>
            <a:r>
              <a:rPr lang="en-US" dirty="0"/>
              <a:t>        case 2: std::</a:t>
            </a:r>
            <a:r>
              <a:rPr lang="en-US" dirty="0" err="1"/>
              <a:t>cout</a:t>
            </a:r>
            <a:r>
              <a:rPr lang="en-US" dirty="0"/>
              <a:t> &lt;&lt; "0 "; break;</a:t>
            </a:r>
          </a:p>
          <a:p>
            <a:r>
              <a:rPr lang="en-US" dirty="0"/>
              <a:t>        case 3: std::</a:t>
            </a:r>
            <a:r>
              <a:rPr lang="en-US" dirty="0" err="1"/>
              <a:t>cout</a:t>
            </a:r>
            <a:r>
              <a:rPr lang="en-US" dirty="0"/>
              <a:t> &lt;&lt; "3 "; break;</a:t>
            </a:r>
          </a:p>
          <a:p>
            <a:r>
              <a:rPr lang="en-US" dirty="0"/>
              <a:t>        case 5: std::</a:t>
            </a:r>
            <a:r>
              <a:rPr lang="en-US" dirty="0" err="1"/>
              <a:t>cout</a:t>
            </a:r>
            <a:r>
              <a:rPr lang="en-US" dirty="0"/>
              <a:t> &lt;&lt; "5 "; break;</a:t>
            </a:r>
          </a:p>
          <a:p>
            <a:r>
              <a:rPr lang="en-US" dirty="0"/>
              <a:t>        default: std::</a:t>
            </a:r>
            <a:r>
              <a:rPr lang="en-US" dirty="0" err="1"/>
              <a:t>cout</a:t>
            </a:r>
            <a:r>
              <a:rPr lang="en-US" dirty="0"/>
              <a:t> &lt;&lt; "Go "; break;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std::</a:t>
            </a:r>
            <a:r>
              <a:rPr lang="en-US" dirty="0" err="1"/>
              <a:t>cout</a:t>
            </a:r>
            <a:r>
              <a:rPr lang="en-US" dirty="0"/>
              <a:t> &lt;&lt; "Done!";</a:t>
            </a:r>
          </a:p>
          <a:p>
            <a:r>
              <a:rPr lang="en-US" dirty="0"/>
              <a:t>    return 0;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5FA613-DAC7-FD68-F866-063BF823178F}"/>
              </a:ext>
            </a:extLst>
          </p:cNvPr>
          <p:cNvSpPr txBox="1"/>
          <p:nvPr/>
        </p:nvSpPr>
        <p:spPr>
          <a:xfrm>
            <a:off x="24780" y="0"/>
            <a:ext cx="121672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FF0000"/>
                </a:solidFill>
              </a:rPr>
              <a:t>Q) What will be output if you will compile and execute the following </a:t>
            </a:r>
            <a:r>
              <a:rPr lang="en-IN" sz="2000" b="1" dirty="0" err="1">
                <a:solidFill>
                  <a:srgbClr val="FF0000"/>
                </a:solidFill>
              </a:rPr>
              <a:t>c++</a:t>
            </a:r>
            <a:r>
              <a:rPr lang="en-IN" sz="2000" b="1" dirty="0">
                <a:solidFill>
                  <a:srgbClr val="FF0000"/>
                </a:solidFill>
              </a:rPr>
              <a:t> code?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5BA94C-FBEA-B8B1-B2FF-1B7294E48500}"/>
              </a:ext>
            </a:extLst>
          </p:cNvPr>
          <p:cNvSpPr txBox="1"/>
          <p:nvPr/>
        </p:nvSpPr>
        <p:spPr>
          <a:xfrm>
            <a:off x="767408" y="5468958"/>
            <a:ext cx="6115050" cy="1264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0 Go 0 Go Done!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0 Go 0 Done!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0 0 Done!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Done!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6901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A1E914F-0669-A12B-4190-C37FD4067621}"/>
              </a:ext>
            </a:extLst>
          </p:cNvPr>
          <p:cNvSpPr txBox="1"/>
          <p:nvPr/>
        </p:nvSpPr>
        <p:spPr>
          <a:xfrm>
            <a:off x="2135560" y="373966"/>
            <a:ext cx="609600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#include &lt;iostream&gt;</a:t>
            </a:r>
          </a:p>
          <a:p>
            <a:r>
              <a:rPr lang="en-US" dirty="0"/>
              <a:t>int main() {</a:t>
            </a:r>
          </a:p>
          <a:p>
            <a:r>
              <a:rPr lang="en-US" dirty="0"/>
              <a:t>    int a = 2;</a:t>
            </a:r>
          </a:p>
          <a:p>
            <a:r>
              <a:rPr lang="en-US" dirty="0"/>
              <a:t>    switch (a) {</a:t>
            </a:r>
          </a:p>
          <a:p>
            <a:r>
              <a:rPr lang="en-US" dirty="0"/>
              <a:t>        case 2: std::</a:t>
            </a:r>
            <a:r>
              <a:rPr lang="en-US" dirty="0" err="1"/>
              <a:t>cout</a:t>
            </a:r>
            <a:r>
              <a:rPr lang="en-US" dirty="0"/>
              <a:t> &lt;&lt; "0 "; break;</a:t>
            </a:r>
          </a:p>
          <a:p>
            <a:r>
              <a:rPr lang="en-US" dirty="0"/>
              <a:t>        case 3: std::</a:t>
            </a:r>
            <a:r>
              <a:rPr lang="en-US" dirty="0" err="1"/>
              <a:t>cout</a:t>
            </a:r>
            <a:r>
              <a:rPr lang="en-US" dirty="0"/>
              <a:t> &lt;&lt; "3 "; break;</a:t>
            </a:r>
          </a:p>
          <a:p>
            <a:r>
              <a:rPr lang="en-US" dirty="0"/>
              <a:t>        case 5: std::</a:t>
            </a:r>
            <a:r>
              <a:rPr lang="en-US" dirty="0" err="1"/>
              <a:t>cout</a:t>
            </a:r>
            <a:r>
              <a:rPr lang="en-US" dirty="0"/>
              <a:t> &lt;&lt; "5 "; break;</a:t>
            </a:r>
          </a:p>
          <a:p>
            <a:r>
              <a:rPr lang="en-US" dirty="0"/>
              <a:t>        default: std::</a:t>
            </a:r>
            <a:r>
              <a:rPr lang="en-US" dirty="0" err="1"/>
              <a:t>cout</a:t>
            </a:r>
            <a:r>
              <a:rPr lang="en-US" dirty="0"/>
              <a:t> &lt;&lt; "Go ";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switch (a) {</a:t>
            </a:r>
          </a:p>
          <a:p>
            <a:r>
              <a:rPr lang="en-US" dirty="0"/>
              <a:t>        case 2: std::</a:t>
            </a:r>
            <a:r>
              <a:rPr lang="en-US" dirty="0" err="1"/>
              <a:t>cout</a:t>
            </a:r>
            <a:r>
              <a:rPr lang="en-US" dirty="0"/>
              <a:t> &lt;&lt; "0 "; break;</a:t>
            </a:r>
          </a:p>
          <a:p>
            <a:r>
              <a:rPr lang="en-US" dirty="0"/>
              <a:t>        case 3: std::</a:t>
            </a:r>
            <a:r>
              <a:rPr lang="en-US" dirty="0" err="1"/>
              <a:t>cout</a:t>
            </a:r>
            <a:r>
              <a:rPr lang="en-US" dirty="0"/>
              <a:t> &lt;&lt; "3 "; break;</a:t>
            </a:r>
          </a:p>
          <a:p>
            <a:r>
              <a:rPr lang="en-US" dirty="0"/>
              <a:t>        case 5: std::</a:t>
            </a:r>
            <a:r>
              <a:rPr lang="en-US" dirty="0" err="1"/>
              <a:t>cout</a:t>
            </a:r>
            <a:r>
              <a:rPr lang="en-US" dirty="0"/>
              <a:t> &lt;&lt; "5 "; break;</a:t>
            </a:r>
          </a:p>
          <a:p>
            <a:r>
              <a:rPr lang="en-US" dirty="0"/>
              <a:t>        default: std::</a:t>
            </a:r>
            <a:r>
              <a:rPr lang="en-US" dirty="0" err="1"/>
              <a:t>cout</a:t>
            </a:r>
            <a:r>
              <a:rPr lang="en-US" dirty="0"/>
              <a:t> &lt;&lt; "Go "; break;</a:t>
            </a:r>
          </a:p>
          <a:p>
            <a:r>
              <a:rPr lang="en-US" dirty="0"/>
              <a:t>    }</a:t>
            </a:r>
          </a:p>
          <a:p>
            <a:r>
              <a:rPr lang="en-US" dirty="0"/>
              <a:t>    std::</a:t>
            </a:r>
            <a:r>
              <a:rPr lang="en-US" dirty="0" err="1"/>
              <a:t>cout</a:t>
            </a:r>
            <a:r>
              <a:rPr lang="en-US" dirty="0"/>
              <a:t> &lt;&lt; "Done!";</a:t>
            </a:r>
          </a:p>
          <a:p>
            <a:r>
              <a:rPr lang="en-US" dirty="0"/>
              <a:t>    return 0;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5FA613-DAC7-FD68-F866-063BF823178F}"/>
              </a:ext>
            </a:extLst>
          </p:cNvPr>
          <p:cNvSpPr txBox="1"/>
          <p:nvPr/>
        </p:nvSpPr>
        <p:spPr>
          <a:xfrm>
            <a:off x="24780" y="0"/>
            <a:ext cx="121672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rgbClr val="FF0000"/>
                </a:solidFill>
              </a:rPr>
              <a:t>Q) What will be output if you will compile and execute the following </a:t>
            </a:r>
            <a:r>
              <a:rPr lang="en-IN" sz="2000" b="1" dirty="0" err="1">
                <a:solidFill>
                  <a:srgbClr val="FF0000"/>
                </a:solidFill>
              </a:rPr>
              <a:t>c++</a:t>
            </a:r>
            <a:r>
              <a:rPr lang="en-IN" sz="2000" b="1" dirty="0">
                <a:solidFill>
                  <a:srgbClr val="FF0000"/>
                </a:solidFill>
              </a:rPr>
              <a:t> code?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5BA94C-FBEA-B8B1-B2FF-1B7294E48500}"/>
              </a:ext>
            </a:extLst>
          </p:cNvPr>
          <p:cNvSpPr txBox="1"/>
          <p:nvPr/>
        </p:nvSpPr>
        <p:spPr>
          <a:xfrm>
            <a:off x="767408" y="5468958"/>
            <a:ext cx="6115050" cy="1264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0 Go 0 Go Done!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0 Go 0 Done!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IN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0 0 Done!</a:t>
            </a:r>
            <a:endParaRPr lang="en-US" sz="1800" b="1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arenR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Done!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393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A1E914F-0669-A12B-4190-C37FD4067621}"/>
              </a:ext>
            </a:extLst>
          </p:cNvPr>
          <p:cNvSpPr txBox="1"/>
          <p:nvPr/>
        </p:nvSpPr>
        <p:spPr>
          <a:xfrm>
            <a:off x="1199456" y="487025"/>
            <a:ext cx="6096000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#include&lt;iostream&gt;</a:t>
            </a:r>
          </a:p>
          <a:p>
            <a:r>
              <a:rPr lang="en-US" sz="2400" dirty="0"/>
              <a:t>using namespace std;</a:t>
            </a:r>
          </a:p>
          <a:p>
            <a:endParaRPr lang="en-US" sz="2400" dirty="0"/>
          </a:p>
          <a:p>
            <a:r>
              <a:rPr lang="en-US" sz="2400" dirty="0"/>
              <a:t>int main()</a:t>
            </a:r>
          </a:p>
          <a:p>
            <a:r>
              <a:rPr lang="en-US" sz="2400" dirty="0"/>
              <a:t>{</a:t>
            </a:r>
          </a:p>
          <a:p>
            <a:r>
              <a:rPr lang="en-US" sz="2400" dirty="0"/>
              <a:t>    int a;</a:t>
            </a:r>
          </a:p>
          <a:p>
            <a:r>
              <a:rPr lang="en-US" sz="2400" dirty="0"/>
              <a:t>    </a:t>
            </a:r>
          </a:p>
          <a:p>
            <a:r>
              <a:rPr lang="en-US" sz="2400" dirty="0"/>
              <a:t>    switch(a)</a:t>
            </a:r>
          </a:p>
          <a:p>
            <a:r>
              <a:rPr lang="en-US" sz="2400" dirty="0"/>
              <a:t>    {   </a:t>
            </a:r>
          </a:p>
          <a:p>
            <a:r>
              <a:rPr lang="en-US" sz="2400" dirty="0"/>
              <a:t>            </a:t>
            </a:r>
            <a:r>
              <a:rPr lang="en-US" sz="2400" dirty="0" err="1"/>
              <a:t>cout</a:t>
            </a:r>
            <a:r>
              <a:rPr lang="en-US" sz="2400" dirty="0"/>
              <a:t> &lt;&lt; "DEER ";</a:t>
            </a:r>
          </a:p>
          <a:p>
            <a:r>
              <a:rPr lang="en-US" sz="2400" dirty="0"/>
              <a:t>            </a:t>
            </a:r>
          </a:p>
          <a:p>
            <a:r>
              <a:rPr lang="en-US" sz="2400" dirty="0"/>
              <a:t>    }</a:t>
            </a:r>
          </a:p>
          <a:p>
            <a:r>
              <a:rPr lang="en-US" sz="2400" dirty="0"/>
              <a:t>    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cout</a:t>
            </a:r>
            <a:r>
              <a:rPr lang="en-US" sz="2400" dirty="0"/>
              <a:t> &lt;&lt; "LION";</a:t>
            </a:r>
          </a:p>
          <a:p>
            <a:r>
              <a:rPr lang="en-US" sz="2400" dirty="0"/>
              <a:t>    </a:t>
            </a:r>
          </a:p>
          <a:p>
            <a:r>
              <a:rPr lang="en-US" sz="2400" dirty="0"/>
              <a:t>    return 0;</a:t>
            </a:r>
          </a:p>
          <a:p>
            <a:r>
              <a:rPr lang="en-US" sz="24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5FA613-DAC7-FD68-F866-063BF823178F}"/>
              </a:ext>
            </a:extLst>
          </p:cNvPr>
          <p:cNvSpPr txBox="1"/>
          <p:nvPr/>
        </p:nvSpPr>
        <p:spPr>
          <a:xfrm>
            <a:off x="24780" y="0"/>
            <a:ext cx="121672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rgbClr val="FF0000"/>
                </a:solidFill>
              </a:rPr>
              <a:t>Q) What will be output if you will compile and execute the following </a:t>
            </a:r>
            <a:r>
              <a:rPr lang="en-IN" sz="2400" b="1" dirty="0" err="1">
                <a:solidFill>
                  <a:srgbClr val="FF0000"/>
                </a:solidFill>
              </a:rPr>
              <a:t>c++</a:t>
            </a:r>
            <a:r>
              <a:rPr lang="en-IN" sz="2400" b="1" dirty="0">
                <a:solidFill>
                  <a:srgbClr val="FF0000"/>
                </a:solidFill>
              </a:rPr>
              <a:t> code?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61909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993A5-53D2-4969-E40E-DBB53148F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344" y="685801"/>
            <a:ext cx="10019456" cy="1015007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n-US" sz="2400" b="1" i="0" dirty="0">
                <a:solidFill>
                  <a:srgbClr val="333333"/>
                </a:solidFill>
                <a:effectLst/>
                <a:latin typeface="inter-regular"/>
              </a:rPr>
              <a:t>A switch statement  inside another switch statement. 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2400" b="0" i="0" dirty="0">
                <a:solidFill>
                  <a:srgbClr val="333333"/>
                </a:solidFill>
                <a:effectLst/>
                <a:latin typeface="inter-regular"/>
              </a:rPr>
              <a:t>Such type of statements is called nested switch case statements.</a:t>
            </a:r>
            <a:endParaRPr lang="en-IN" sz="2400" b="0" i="0" dirty="0">
              <a:solidFill>
                <a:srgbClr val="000000"/>
              </a:solidFill>
              <a:effectLst/>
              <a:latin typeface="inter-regula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D90DF8-D29C-C5B9-AFA6-FEDF635B7DAB}"/>
              </a:ext>
            </a:extLst>
          </p:cNvPr>
          <p:cNvSpPr txBox="1"/>
          <p:nvPr/>
        </p:nvSpPr>
        <p:spPr>
          <a:xfrm>
            <a:off x="0" y="2"/>
            <a:ext cx="12192000" cy="5847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en-IN" sz="3200" dirty="0">
                <a:solidFill>
                  <a:srgbClr val="610B4B"/>
                </a:solidFill>
                <a:latin typeface="erdana"/>
              </a:rPr>
              <a:t>Nested switch case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33E0F7-C8CA-AAC8-3DEE-B50FB83C64C4}"/>
              </a:ext>
            </a:extLst>
          </p:cNvPr>
          <p:cNvSpPr txBox="1"/>
          <p:nvPr/>
        </p:nvSpPr>
        <p:spPr>
          <a:xfrm>
            <a:off x="911424" y="1595021"/>
            <a:ext cx="10513168" cy="440120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/>
              <a:t>Syntax:</a:t>
            </a:r>
          </a:p>
          <a:p>
            <a:pPr lvl="1"/>
            <a:r>
              <a:rPr lang="en-US" sz="2000" b="1" dirty="0"/>
              <a:t>switch(expression1) {</a:t>
            </a:r>
          </a:p>
          <a:p>
            <a:pPr lvl="1"/>
            <a:r>
              <a:rPr lang="en-US" sz="2000" dirty="0"/>
              <a:t>   </a:t>
            </a:r>
            <a:r>
              <a:rPr lang="en-US" sz="2000" b="1" dirty="0"/>
              <a:t>case value1: </a:t>
            </a:r>
          </a:p>
          <a:p>
            <a:pPr lvl="1"/>
            <a:r>
              <a:rPr lang="en-US" sz="2000" dirty="0"/>
              <a:t>         statements;</a:t>
            </a:r>
          </a:p>
          <a:p>
            <a:pPr lvl="1"/>
            <a:r>
              <a:rPr lang="en-US" sz="2000" b="1" dirty="0">
                <a:solidFill>
                  <a:srgbClr val="002060"/>
                </a:solidFill>
              </a:rPr>
              <a:t>	 switch(expression2)</a:t>
            </a:r>
          </a:p>
          <a:p>
            <a:pPr lvl="1"/>
            <a:r>
              <a:rPr lang="en-US" sz="2000" b="1" dirty="0">
                <a:solidFill>
                  <a:srgbClr val="002060"/>
                </a:solidFill>
              </a:rPr>
              <a:t>         {</a:t>
            </a:r>
          </a:p>
          <a:p>
            <a:pPr lvl="1"/>
            <a:r>
              <a:rPr lang="en-US" sz="2000" dirty="0">
                <a:solidFill>
                  <a:srgbClr val="002060"/>
                </a:solidFill>
              </a:rPr>
              <a:t>            </a:t>
            </a:r>
            <a:r>
              <a:rPr lang="en-US" sz="2000" b="1" dirty="0">
                <a:solidFill>
                  <a:srgbClr val="002060"/>
                </a:solidFill>
              </a:rPr>
              <a:t>case value:</a:t>
            </a:r>
          </a:p>
          <a:p>
            <a:pPr lvl="1"/>
            <a:r>
              <a:rPr lang="en-US" sz="2000" dirty="0">
                <a:solidFill>
                  <a:srgbClr val="002060"/>
                </a:solidFill>
              </a:rPr>
              <a:t>            inner switch statements;</a:t>
            </a:r>
          </a:p>
          <a:p>
            <a:pPr lvl="1"/>
            <a:r>
              <a:rPr lang="en-US" sz="2000" dirty="0">
                <a:solidFill>
                  <a:srgbClr val="002060"/>
                </a:solidFill>
              </a:rPr>
              <a:t>            break;            .</a:t>
            </a:r>
          </a:p>
          <a:p>
            <a:pPr lvl="1"/>
            <a:r>
              <a:rPr lang="en-US" sz="2000" dirty="0">
                <a:solidFill>
                  <a:srgbClr val="002060"/>
                </a:solidFill>
              </a:rPr>
              <a:t>            .</a:t>
            </a:r>
          </a:p>
          <a:p>
            <a:pPr lvl="1"/>
            <a:r>
              <a:rPr lang="en-US" sz="2000" b="1" dirty="0">
                <a:solidFill>
                  <a:srgbClr val="002060"/>
                </a:solidFill>
              </a:rPr>
              <a:t>         }</a:t>
            </a:r>
          </a:p>
          <a:p>
            <a:pPr lvl="1"/>
            <a:r>
              <a:rPr lang="en-US" sz="2000" dirty="0"/>
              <a:t>        break;</a:t>
            </a:r>
          </a:p>
          <a:p>
            <a:pPr lvl="1"/>
            <a:r>
              <a:rPr lang="en-US" sz="2000" dirty="0"/>
              <a:t>   case value2: /* case code */</a:t>
            </a:r>
          </a:p>
          <a:p>
            <a:pPr lvl="1"/>
            <a:r>
              <a:rPr lang="en-US" sz="2000" dirty="0"/>
              <a:t>}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5210163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794E76-B477-F9AA-4F21-46FB4A438D84}"/>
              </a:ext>
            </a:extLst>
          </p:cNvPr>
          <p:cNvSpPr txBox="1"/>
          <p:nvPr/>
        </p:nvSpPr>
        <p:spPr>
          <a:xfrm>
            <a:off x="119336" y="32048"/>
            <a:ext cx="12192000" cy="8499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121920" tIns="60960" rIns="121920" bIns="6096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</a:pPr>
            <a:r>
              <a:rPr lang="en-US" sz="4400" b="1" i="0" dirty="0">
                <a:effectLst/>
                <a:latin typeface="Söhne"/>
              </a:rPr>
              <a:t>Repetitive Constructs:</a:t>
            </a:r>
            <a:endParaRPr lang="en-US" sz="4267" b="1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07BCA8-2DC7-2996-DA97-E0604FC74AEA}"/>
              </a:ext>
            </a:extLst>
          </p:cNvPr>
          <p:cNvSpPr txBox="1"/>
          <p:nvPr/>
        </p:nvSpPr>
        <p:spPr>
          <a:xfrm>
            <a:off x="0" y="893312"/>
            <a:ext cx="11839199" cy="5322243"/>
          </a:xfrm>
          <a:prstGeom prst="rect">
            <a:avLst/>
          </a:prstGeom>
        </p:spPr>
        <p:txBody>
          <a:bodyPr vert="horz" lIns="121920" tIns="60960" rIns="121920" bIns="60960" rtlCol="0">
            <a:normAutofit/>
          </a:bodyPr>
          <a:lstStyle/>
          <a:p>
            <a:pPr marL="457189" indent="-380990" algn="just">
              <a:spcAft>
                <a:spcPts val="800"/>
              </a:spcAft>
              <a:buBlip>
                <a:blip r:embed="rId2"/>
              </a:buBlip>
            </a:pPr>
            <a:r>
              <a:rPr lang="en-US" sz="2400" b="0" i="0" dirty="0">
                <a:solidFill>
                  <a:srgbClr val="374151"/>
                </a:solidFill>
                <a:effectLst/>
                <a:latin typeface="Söhne"/>
              </a:rPr>
              <a:t>Repetitive constructs allow you to execute a block of code repeatedly based on certain conditions.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17A03B2-7A30-209F-3E23-2AFE476F9E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40C0C60-6E41-94AA-F633-10AFC5DB3B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CB9DA2-17D1-EF95-6B50-5B347579D2E8}"/>
              </a:ext>
            </a:extLst>
          </p:cNvPr>
          <p:cNvSpPr txBox="1"/>
          <p:nvPr/>
        </p:nvSpPr>
        <p:spPr>
          <a:xfrm>
            <a:off x="522561" y="2141624"/>
            <a:ext cx="4686300" cy="2468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57199" indent="-557199">
              <a:lnSpc>
                <a:spcPct val="200000"/>
              </a:lnSpc>
              <a:buFont typeface="+mj-lt"/>
              <a:buAutoNum type="arabicPeriod"/>
            </a:pPr>
            <a:r>
              <a:rPr lang="en-US" sz="2700" dirty="0"/>
              <a:t>while</a:t>
            </a:r>
          </a:p>
          <a:p>
            <a:pPr marL="557199" indent="-557199">
              <a:lnSpc>
                <a:spcPct val="200000"/>
              </a:lnSpc>
              <a:buFont typeface="+mj-lt"/>
              <a:buAutoNum type="arabicPeriod"/>
            </a:pPr>
            <a:r>
              <a:rPr lang="en-US" sz="2700" dirty="0"/>
              <a:t>for</a:t>
            </a:r>
          </a:p>
          <a:p>
            <a:pPr marL="557199" indent="-557199">
              <a:lnSpc>
                <a:spcPct val="200000"/>
              </a:lnSpc>
              <a:buFont typeface="+mj-lt"/>
              <a:buAutoNum type="arabicPeriod"/>
            </a:pPr>
            <a:r>
              <a:rPr lang="en-US" sz="2700" dirty="0"/>
              <a:t>do - while</a:t>
            </a:r>
          </a:p>
        </p:txBody>
      </p:sp>
    </p:spTree>
    <p:extLst>
      <p:ext uri="{BB962C8B-B14F-4D97-AF65-F5344CB8AC3E}">
        <p14:creationId xmlns:p14="http://schemas.microsoft.com/office/powerpoint/2010/main" val="7722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27</a:t>
            </a:fld>
            <a:endParaRPr/>
          </a:p>
        </p:txBody>
      </p:sp>
      <p:cxnSp>
        <p:nvCxnSpPr>
          <p:cNvPr id="3" name="Straight Connector 2"/>
          <p:cNvCxnSpPr/>
          <p:nvPr/>
        </p:nvCxnSpPr>
        <p:spPr>
          <a:xfrm>
            <a:off x="76703" y="836712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 descr="C/C++ while loop with Examples - GeeksforGeeks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11" t="15287" r="20967" b="5398"/>
          <a:stretch/>
        </p:blipFill>
        <p:spPr bwMode="auto">
          <a:xfrm>
            <a:off x="6189896" y="2647048"/>
            <a:ext cx="4478105" cy="3623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91344" y="1015824"/>
            <a:ext cx="103619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latin typeface="Lato" panose="020B0604020202020204" charset="0"/>
              </a:rPr>
              <a:t>The </a:t>
            </a:r>
            <a:r>
              <a:rPr lang="en-US" sz="2000" dirty="0">
                <a:solidFill>
                  <a:srgbClr val="FF0000"/>
                </a:solidFill>
                <a:latin typeface="Lato" panose="020B0604020202020204" charset="0"/>
              </a:rPr>
              <a:t>while</a:t>
            </a:r>
            <a:r>
              <a:rPr lang="en-US" sz="2000" dirty="0">
                <a:latin typeface="Lato" panose="020B0604020202020204" charset="0"/>
              </a:rPr>
              <a:t> loop loops through a block of code as long as a specified condition is </a:t>
            </a:r>
            <a:r>
              <a:rPr lang="en-US" sz="2000" dirty="0">
                <a:solidFill>
                  <a:schemeClr val="accent1"/>
                </a:solidFill>
                <a:latin typeface="Lato" panose="020B0604020202020204" charset="0"/>
              </a:rPr>
              <a:t>true</a:t>
            </a:r>
            <a:r>
              <a:rPr lang="en-US" sz="2000" dirty="0">
                <a:latin typeface="Lato" panose="020B0604020202020204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>
              <a:latin typeface="Lato" panose="020B060402020202020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3"/>
                </a:solidFill>
                <a:latin typeface="Lato" panose="020B0604020202020204" charset="0"/>
              </a:rPr>
              <a:t>Syntax: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71464" y="2492896"/>
            <a:ext cx="4134591" cy="163121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ato" panose="020B0604020202020204" charset="0"/>
              </a:rPr>
              <a:t>while (</a:t>
            </a:r>
            <a:r>
              <a:rPr lang="en-US" sz="2000" dirty="0">
                <a:solidFill>
                  <a:srgbClr val="FF0000"/>
                </a:solidFill>
                <a:latin typeface="Lato" panose="020B0604020202020204" charset="0"/>
              </a:rPr>
              <a:t>condition</a:t>
            </a:r>
            <a:r>
              <a:rPr lang="en-US" sz="2000" dirty="0">
                <a:latin typeface="Lato" panose="020B0604020202020204" charset="0"/>
              </a:rPr>
              <a:t>)</a:t>
            </a:r>
          </a:p>
          <a:p>
            <a:r>
              <a:rPr lang="en-US" sz="2000" dirty="0">
                <a:latin typeface="Lato" panose="020B0604020202020204" charset="0"/>
              </a:rPr>
              <a:t>{</a:t>
            </a:r>
          </a:p>
          <a:p>
            <a:r>
              <a:rPr lang="en-US" sz="2000" dirty="0">
                <a:latin typeface="Lato" panose="020B0604020202020204" charset="0"/>
              </a:rPr>
              <a:t>     // code block to be executed</a:t>
            </a:r>
          </a:p>
          <a:p>
            <a:r>
              <a:rPr lang="en-US" sz="2000" dirty="0">
                <a:latin typeface="Lato" panose="020B0604020202020204" charset="0"/>
              </a:rPr>
              <a:t>     //increment or decrement</a:t>
            </a:r>
          </a:p>
          <a:p>
            <a:r>
              <a:rPr lang="en-US" sz="2000" dirty="0">
                <a:latin typeface="Lato" panose="020B0604020202020204" charset="0"/>
              </a:rPr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E10464-3B77-5640-94F3-C44131175D55}"/>
              </a:ext>
            </a:extLst>
          </p:cNvPr>
          <p:cNvSpPr txBox="1"/>
          <p:nvPr/>
        </p:nvSpPr>
        <p:spPr>
          <a:xfrm>
            <a:off x="76703" y="65195"/>
            <a:ext cx="11851945" cy="6117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375" b="1" dirty="0">
                <a:latin typeface="Nunito Sans" panose="00000500000000000000" pitchFamily="2" charset="0"/>
              </a:rPr>
              <a:t>while Loop</a:t>
            </a:r>
          </a:p>
        </p:txBody>
      </p:sp>
    </p:spTree>
    <p:extLst>
      <p:ext uri="{BB962C8B-B14F-4D97-AF65-F5344CB8AC3E}">
        <p14:creationId xmlns:p14="http://schemas.microsoft.com/office/powerpoint/2010/main" val="39622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263352" y="129834"/>
            <a:ext cx="11809312" cy="6117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375" b="1" dirty="0">
                <a:latin typeface="Nunito Sans" panose="00000500000000000000" pitchFamily="2" charset="0"/>
              </a:rPr>
              <a:t>while Loop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767CAB-1FA5-494A-96EC-9E612067A695}"/>
              </a:ext>
            </a:extLst>
          </p:cNvPr>
          <p:cNvSpPr/>
          <p:nvPr/>
        </p:nvSpPr>
        <p:spPr>
          <a:xfrm>
            <a:off x="1981201" y="990600"/>
            <a:ext cx="596139" cy="43330"/>
          </a:xfrm>
          <a:prstGeom prst="rect">
            <a:avLst/>
          </a:prstGeom>
          <a:solidFill>
            <a:srgbClr val="F05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85D724-B6EC-48E3-A9B6-E3800C6BE0AA}"/>
              </a:ext>
            </a:extLst>
          </p:cNvPr>
          <p:cNvSpPr txBox="1"/>
          <p:nvPr/>
        </p:nvSpPr>
        <p:spPr>
          <a:xfrm>
            <a:off x="587624" y="3467100"/>
            <a:ext cx="10836968" cy="2814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How while loop works?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While loop evaluates the </a:t>
            </a:r>
            <a:r>
              <a:rPr lang="en-US" sz="2000" b="1" dirty="0" err="1"/>
              <a:t>testExpression</a:t>
            </a:r>
            <a:r>
              <a:rPr lang="en-US" sz="2000" b="1" dirty="0"/>
              <a:t>(condition)</a:t>
            </a:r>
            <a:r>
              <a:rPr lang="en-US" sz="2000" dirty="0"/>
              <a:t> inside the parentheses </a:t>
            </a:r>
            <a:r>
              <a:rPr lang="en-US" sz="2000" b="1" dirty="0"/>
              <a:t>()</a:t>
            </a:r>
            <a:r>
              <a:rPr lang="en-US" sz="2000" dirty="0"/>
              <a:t>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If </a:t>
            </a:r>
            <a:r>
              <a:rPr lang="en-US" sz="2000" dirty="0" err="1"/>
              <a:t>testExpression</a:t>
            </a:r>
            <a:r>
              <a:rPr lang="en-US" sz="2000" dirty="0"/>
              <a:t> is </a:t>
            </a:r>
            <a:r>
              <a:rPr lang="en-US" sz="2000" b="1" dirty="0"/>
              <a:t>true</a:t>
            </a:r>
            <a:r>
              <a:rPr lang="en-US" sz="2000" dirty="0"/>
              <a:t>, statements </a:t>
            </a:r>
            <a:r>
              <a:rPr lang="en-US" sz="2000" b="1" dirty="0"/>
              <a:t>inside the body </a:t>
            </a:r>
            <a:r>
              <a:rPr lang="en-US" sz="2000" dirty="0"/>
              <a:t>of while loop are executed. then, </a:t>
            </a:r>
            <a:r>
              <a:rPr lang="en-US" sz="2000" b="1" dirty="0" err="1"/>
              <a:t>testExpression</a:t>
            </a:r>
            <a:r>
              <a:rPr lang="en-US" sz="2000" b="1" dirty="0"/>
              <a:t> </a:t>
            </a:r>
            <a:r>
              <a:rPr lang="en-US" sz="2000" dirty="0"/>
              <a:t>is evaluated again.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The process goes on until </a:t>
            </a:r>
            <a:r>
              <a:rPr lang="en-US" sz="2000" dirty="0" err="1"/>
              <a:t>testExpression</a:t>
            </a:r>
            <a:r>
              <a:rPr lang="en-US" sz="2000" dirty="0"/>
              <a:t> is evaluated to false.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If </a:t>
            </a:r>
            <a:r>
              <a:rPr lang="en-US" sz="2000" b="1" dirty="0" err="1"/>
              <a:t>testExpression</a:t>
            </a:r>
            <a:r>
              <a:rPr lang="en-US" sz="2000" b="1" dirty="0"/>
              <a:t> is false</a:t>
            </a:r>
            <a:r>
              <a:rPr lang="en-US" sz="2000" dirty="0"/>
              <a:t>, the </a:t>
            </a:r>
            <a:r>
              <a:rPr lang="en-US" sz="2000" b="1" dirty="0"/>
              <a:t>loop terminates (ends).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998434-DA1B-1EF8-A72B-1ACEDD332958}"/>
              </a:ext>
            </a:extLst>
          </p:cNvPr>
          <p:cNvSpPr txBox="1"/>
          <p:nvPr/>
        </p:nvSpPr>
        <p:spPr>
          <a:xfrm>
            <a:off x="587624" y="1196752"/>
            <a:ext cx="4134591" cy="193899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ato" panose="020B0604020202020204" charset="0"/>
              </a:rPr>
              <a:t>int </a:t>
            </a:r>
            <a:r>
              <a:rPr lang="en-US" sz="2000" dirty="0" err="1">
                <a:latin typeface="Lato" panose="020B0604020202020204" charset="0"/>
              </a:rPr>
              <a:t>i</a:t>
            </a:r>
            <a:r>
              <a:rPr lang="en-US" sz="2000" dirty="0">
                <a:latin typeface="Lato" panose="020B0604020202020204" charset="0"/>
              </a:rPr>
              <a:t>=1;</a:t>
            </a:r>
          </a:p>
          <a:p>
            <a:r>
              <a:rPr lang="en-US" sz="2000" dirty="0">
                <a:latin typeface="Lato" panose="020B0604020202020204" charset="0"/>
              </a:rPr>
              <a:t>while (</a:t>
            </a:r>
            <a:r>
              <a:rPr lang="en-US" sz="2000" dirty="0" err="1">
                <a:solidFill>
                  <a:srgbClr val="FF0000"/>
                </a:solidFill>
                <a:latin typeface="Lato" panose="020B0604020202020204" charset="0"/>
              </a:rPr>
              <a:t>i</a:t>
            </a:r>
            <a:r>
              <a:rPr lang="en-US" sz="2000" dirty="0">
                <a:solidFill>
                  <a:srgbClr val="FF0000"/>
                </a:solidFill>
                <a:latin typeface="Lato" panose="020B0604020202020204" charset="0"/>
              </a:rPr>
              <a:t>&lt;=10</a:t>
            </a:r>
            <a:r>
              <a:rPr lang="en-US" sz="2000" dirty="0">
                <a:latin typeface="Lato" panose="020B0604020202020204" charset="0"/>
              </a:rPr>
              <a:t>)</a:t>
            </a:r>
          </a:p>
          <a:p>
            <a:r>
              <a:rPr lang="en-US" sz="2000" dirty="0">
                <a:latin typeface="Lato" panose="020B0604020202020204" charset="0"/>
              </a:rPr>
              <a:t>{</a:t>
            </a:r>
          </a:p>
          <a:p>
            <a:r>
              <a:rPr lang="en-US" sz="2000" dirty="0">
                <a:latin typeface="Lato" panose="020B0604020202020204" charset="0"/>
              </a:rPr>
              <a:t>     </a:t>
            </a:r>
            <a:r>
              <a:rPr lang="en-US" sz="2000" dirty="0" err="1">
                <a:latin typeface="Lato" panose="020B0604020202020204" charset="0"/>
              </a:rPr>
              <a:t>cout</a:t>
            </a:r>
            <a:r>
              <a:rPr lang="en-US" sz="2000" dirty="0">
                <a:latin typeface="Lato" panose="020B0604020202020204" charset="0"/>
              </a:rPr>
              <a:t>&lt;&lt;“Hello”;</a:t>
            </a:r>
          </a:p>
          <a:p>
            <a:r>
              <a:rPr lang="en-US" sz="2000" dirty="0">
                <a:latin typeface="Lato" panose="020B0604020202020204" charset="0"/>
              </a:rPr>
              <a:t>     </a:t>
            </a:r>
            <a:r>
              <a:rPr lang="en-US" sz="2000" dirty="0" err="1">
                <a:latin typeface="Lato" panose="020B0604020202020204" charset="0"/>
              </a:rPr>
              <a:t>i</a:t>
            </a:r>
            <a:r>
              <a:rPr lang="en-US" sz="2000" dirty="0">
                <a:latin typeface="Lato" panose="020B0604020202020204" charset="0"/>
              </a:rPr>
              <a:t>++;</a:t>
            </a:r>
          </a:p>
          <a:p>
            <a:r>
              <a:rPr lang="en-US" sz="2000" dirty="0">
                <a:latin typeface="Lato" panose="020B060402020202020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715328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32172" y="44477"/>
            <a:ext cx="12159828" cy="6117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375" b="1" dirty="0">
                <a:latin typeface="Nunito Sans" panose="00000500000000000000" pitchFamily="2" charset="0"/>
              </a:rPr>
              <a:t>while Loop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767CAB-1FA5-494A-96EC-9E612067A695}"/>
              </a:ext>
            </a:extLst>
          </p:cNvPr>
          <p:cNvSpPr/>
          <p:nvPr/>
        </p:nvSpPr>
        <p:spPr>
          <a:xfrm>
            <a:off x="1981201" y="990600"/>
            <a:ext cx="596139" cy="43330"/>
          </a:xfrm>
          <a:prstGeom prst="rect">
            <a:avLst/>
          </a:prstGeom>
          <a:solidFill>
            <a:srgbClr val="F05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85D724-B6EC-48E3-A9B6-E3800C6BE0AA}"/>
              </a:ext>
            </a:extLst>
          </p:cNvPr>
          <p:cNvSpPr txBox="1"/>
          <p:nvPr/>
        </p:nvSpPr>
        <p:spPr>
          <a:xfrm>
            <a:off x="32172" y="1157554"/>
            <a:ext cx="1189647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dirty="0">
                <a:solidFill>
                  <a:srgbClr val="C00000"/>
                </a:solidFill>
                <a:latin typeface="segoe ui" panose="020B0502040204020203" pitchFamily="34" charset="0"/>
              </a:rPr>
              <a:t>Write a C++ program to read an integer and print its multiplication table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F0CB16-EEF4-FD4B-360F-9D5B65061AF2}"/>
              </a:ext>
            </a:extLst>
          </p:cNvPr>
          <p:cNvSpPr txBox="1"/>
          <p:nvPr/>
        </p:nvSpPr>
        <p:spPr>
          <a:xfrm>
            <a:off x="767408" y="2237085"/>
            <a:ext cx="656475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dirty="0">
                <a:solidFill>
                  <a:srgbClr val="000000"/>
                </a:solidFill>
                <a:latin typeface="segoe ui" panose="020B0502040204020203" pitchFamily="34" charset="0"/>
              </a:rPr>
              <a:t>Logic:</a:t>
            </a:r>
          </a:p>
          <a:p>
            <a:pPr algn="l"/>
            <a:endParaRPr lang="en-US" sz="240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  <a:latin typeface="segoe ui" panose="020B0502040204020203" pitchFamily="34" charset="0"/>
              </a:rPr>
              <a:t>Read an integer number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  <a:latin typeface="segoe ui" panose="020B0502040204020203" pitchFamily="34" charset="0"/>
              </a:rPr>
              <a:t>Take a loop counter and initialize it with 1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  <a:latin typeface="segoe ui" panose="020B0502040204020203" pitchFamily="34" charset="0"/>
              </a:rPr>
              <a:t>Run a loop from 1 to 10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  <a:latin typeface="segoe ui" panose="020B0502040204020203" pitchFamily="34" charset="0"/>
              </a:rPr>
              <a:t>Print the multiplication of input number and loop counter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  <a:latin typeface="segoe ui" panose="020B0502040204020203" pitchFamily="34" charset="0"/>
              </a:rPr>
              <a:t>Increase the loop counter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D3E2BF-5517-AEE2-3ECD-E6C1CE241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1858" y="2237085"/>
            <a:ext cx="1635095" cy="3145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926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3030" y="0"/>
            <a:ext cx="12088969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Q) What will be output if you will compile and execute the following </a:t>
            </a:r>
            <a:r>
              <a:rPr lang="en-IN" sz="2800" b="1" dirty="0" err="1">
                <a:solidFill>
                  <a:srgbClr val="FF0000"/>
                </a:solidFill>
              </a:rPr>
              <a:t>c++</a:t>
            </a:r>
            <a:r>
              <a:rPr lang="en-IN" sz="2800" b="1" dirty="0">
                <a:solidFill>
                  <a:srgbClr val="FF0000"/>
                </a:solidFill>
              </a:rPr>
              <a:t> code?</a:t>
            </a:r>
            <a:endParaRPr lang="en-US" sz="2800" b="1" dirty="0">
              <a:solidFill>
                <a:srgbClr val="FF0000"/>
              </a:solidFill>
            </a:endParaRPr>
          </a:p>
          <a:p>
            <a:r>
              <a:rPr lang="en-US" sz="2400" dirty="0"/>
              <a:t>#include &lt;iostream&gt;</a:t>
            </a:r>
          </a:p>
          <a:p>
            <a:pPr lvl="1"/>
            <a:r>
              <a:rPr lang="en-US" sz="2400" dirty="0"/>
              <a:t>using namespace std;</a:t>
            </a:r>
          </a:p>
          <a:p>
            <a:pPr lvl="1"/>
            <a:r>
              <a:rPr lang="en-US" sz="2400" dirty="0"/>
              <a:t>int main() {</a:t>
            </a:r>
          </a:p>
          <a:p>
            <a:pPr lvl="1"/>
            <a:r>
              <a:rPr lang="en-US" sz="2400" b="1" dirty="0"/>
              <a:t>    int a = 4;</a:t>
            </a:r>
          </a:p>
          <a:p>
            <a:pPr lvl="1"/>
            <a:r>
              <a:rPr lang="en-US" sz="2400" b="1" dirty="0"/>
              <a:t>    if (a == 4) {</a:t>
            </a:r>
          </a:p>
          <a:p>
            <a:pPr lvl="1"/>
            <a:r>
              <a:rPr lang="en-US" sz="2400" b="1" dirty="0"/>
              <a:t>        a = (a &amp; 7);</a:t>
            </a:r>
          </a:p>
          <a:p>
            <a:pPr lvl="1"/>
            <a:r>
              <a:rPr lang="en-US" sz="2400" b="1" dirty="0"/>
              <a:t>        </a:t>
            </a:r>
            <a:r>
              <a:rPr lang="en-US" sz="2400" b="1" dirty="0" err="1"/>
              <a:t>cout</a:t>
            </a:r>
            <a:r>
              <a:rPr lang="en-US" sz="2400" b="1" dirty="0"/>
              <a:t> &lt;&lt; a;</a:t>
            </a:r>
          </a:p>
          <a:p>
            <a:pPr lvl="1"/>
            <a:r>
              <a:rPr lang="en-US" sz="2400" b="1" dirty="0"/>
              <a:t>    } else {</a:t>
            </a:r>
          </a:p>
          <a:p>
            <a:pPr lvl="1"/>
            <a:r>
              <a:rPr lang="en-US" sz="2400" b="1" dirty="0"/>
              <a:t>        a = a &gt;&gt; 2;</a:t>
            </a:r>
          </a:p>
          <a:p>
            <a:pPr lvl="1"/>
            <a:r>
              <a:rPr lang="en-US" sz="2400" b="1" dirty="0"/>
              <a:t>        </a:t>
            </a:r>
            <a:r>
              <a:rPr lang="en-US" sz="2400" b="1" dirty="0" err="1"/>
              <a:t>cout</a:t>
            </a:r>
            <a:r>
              <a:rPr lang="en-US" sz="2400" b="1" dirty="0"/>
              <a:t> &lt;&lt; a;</a:t>
            </a:r>
          </a:p>
          <a:p>
            <a:pPr lvl="1"/>
            <a:r>
              <a:rPr lang="en-US" sz="2400" b="1" dirty="0"/>
              <a:t>    }</a:t>
            </a:r>
          </a:p>
          <a:p>
            <a:pPr lvl="1"/>
            <a:r>
              <a:rPr lang="en-US" sz="2400" dirty="0"/>
              <a:t>    return 0;</a:t>
            </a:r>
          </a:p>
          <a:p>
            <a:pPr lvl="1"/>
            <a:r>
              <a:rPr lang="en-US" sz="2400" dirty="0"/>
              <a:t>}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IN" sz="2400" dirty="0"/>
              <a:t>4</a:t>
            </a:r>
            <a:endParaRPr lang="en-US" sz="2400" dirty="0"/>
          </a:p>
          <a:p>
            <a:pPr marL="457200" lvl="0" indent="-457200">
              <a:buFont typeface="+mj-lt"/>
              <a:buAutoNum type="arabicPeriod"/>
            </a:pPr>
            <a:r>
              <a:rPr lang="en-IN" sz="2400" dirty="0"/>
              <a:t>2</a:t>
            </a:r>
            <a:endParaRPr lang="en-US" sz="2400" dirty="0"/>
          </a:p>
          <a:p>
            <a:pPr marL="457200" lvl="0" indent="-457200">
              <a:buFont typeface="+mj-lt"/>
              <a:buAutoNum type="arabicPeriod"/>
            </a:pPr>
            <a:r>
              <a:rPr lang="en-IN" sz="2400" dirty="0"/>
              <a:t>8</a:t>
            </a:r>
            <a:endParaRPr lang="en-US" sz="2400" dirty="0"/>
          </a:p>
          <a:p>
            <a:pPr marL="457200" lvl="0" indent="-457200">
              <a:buFont typeface="+mj-lt"/>
              <a:buAutoNum type="arabicPeriod"/>
            </a:pPr>
            <a:r>
              <a:rPr lang="en-IN" sz="2400" dirty="0"/>
              <a:t>1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388624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84524" y="217584"/>
            <a:ext cx="11665295" cy="6117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375" b="1" dirty="0">
                <a:latin typeface="Nunito Sans" panose="00000500000000000000" pitchFamily="2" charset="0"/>
              </a:rPr>
              <a:t>while Loop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767CAB-1FA5-494A-96EC-9E612067A695}"/>
              </a:ext>
            </a:extLst>
          </p:cNvPr>
          <p:cNvSpPr/>
          <p:nvPr/>
        </p:nvSpPr>
        <p:spPr>
          <a:xfrm>
            <a:off x="1981201" y="990600"/>
            <a:ext cx="596139" cy="43330"/>
          </a:xfrm>
          <a:prstGeom prst="rect">
            <a:avLst/>
          </a:prstGeom>
          <a:solidFill>
            <a:srgbClr val="F05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85D724-B6EC-48E3-A9B6-E3800C6BE0AA}"/>
              </a:ext>
            </a:extLst>
          </p:cNvPr>
          <p:cNvSpPr txBox="1"/>
          <p:nvPr/>
        </p:nvSpPr>
        <p:spPr>
          <a:xfrm>
            <a:off x="630599" y="1186058"/>
            <a:ext cx="1057314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FF0000"/>
                </a:solidFill>
                <a:latin typeface="erdana"/>
              </a:rPr>
              <a:t>Write a C++ program to find </a:t>
            </a:r>
            <a:r>
              <a:rPr lang="en-US" sz="2400" b="1" u="sng" dirty="0">
                <a:solidFill>
                  <a:srgbClr val="FF0000"/>
                </a:solidFill>
                <a:latin typeface="erdana"/>
              </a:rPr>
              <a:t>Sum of digits </a:t>
            </a:r>
            <a:r>
              <a:rPr lang="en-US" sz="2400" dirty="0">
                <a:solidFill>
                  <a:srgbClr val="FF0000"/>
                </a:solidFill>
                <a:latin typeface="erdana"/>
              </a:rPr>
              <a:t>of a given number using while.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F0CB16-EEF4-FD4B-360F-9D5B65061AF2}"/>
              </a:ext>
            </a:extLst>
          </p:cNvPr>
          <p:cNvSpPr txBox="1"/>
          <p:nvPr/>
        </p:nvSpPr>
        <p:spPr>
          <a:xfrm>
            <a:off x="1785049" y="1742841"/>
            <a:ext cx="878809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rgbClr val="000000"/>
                </a:solidFill>
                <a:latin typeface="inter-regular"/>
              </a:rPr>
              <a:t>LOGIC</a:t>
            </a:r>
          </a:p>
          <a:p>
            <a:pPr algn="just"/>
            <a:r>
              <a:rPr lang="en-US" sz="2000" dirty="0">
                <a:solidFill>
                  <a:srgbClr val="000000"/>
                </a:solidFill>
                <a:latin typeface="inter-regular"/>
              </a:rPr>
              <a:t>Step 1: </a:t>
            </a:r>
            <a:r>
              <a:rPr lang="en-US" sz="2000" b="1" dirty="0">
                <a:solidFill>
                  <a:srgbClr val="000000"/>
                </a:solidFill>
                <a:latin typeface="inter-regular"/>
              </a:rPr>
              <a:t>Get number </a:t>
            </a:r>
            <a:r>
              <a:rPr lang="en-US" sz="2000" dirty="0">
                <a:solidFill>
                  <a:srgbClr val="000000"/>
                </a:solidFill>
                <a:latin typeface="inter-regular"/>
              </a:rPr>
              <a:t>by user</a:t>
            </a:r>
          </a:p>
          <a:p>
            <a:pPr algn="just"/>
            <a:r>
              <a:rPr lang="en-US" sz="2000" dirty="0">
                <a:solidFill>
                  <a:srgbClr val="000000"/>
                </a:solidFill>
                <a:latin typeface="inter-regular"/>
              </a:rPr>
              <a:t>Step 2: </a:t>
            </a:r>
            <a:r>
              <a:rPr lang="en-US" sz="2000" b="1" dirty="0">
                <a:solidFill>
                  <a:srgbClr val="000000"/>
                </a:solidFill>
                <a:latin typeface="inter-regular"/>
              </a:rPr>
              <a:t>Ger remainder </a:t>
            </a:r>
            <a:r>
              <a:rPr lang="en-US" sz="2000" dirty="0">
                <a:solidFill>
                  <a:srgbClr val="000000"/>
                </a:solidFill>
                <a:latin typeface="inter-regular"/>
              </a:rPr>
              <a:t>of the number</a:t>
            </a:r>
          </a:p>
          <a:p>
            <a:pPr algn="just"/>
            <a:r>
              <a:rPr lang="en-US" sz="2000" dirty="0">
                <a:solidFill>
                  <a:srgbClr val="000000"/>
                </a:solidFill>
                <a:latin typeface="inter-regular"/>
              </a:rPr>
              <a:t>Step 3: </a:t>
            </a:r>
            <a:r>
              <a:rPr lang="en-US" sz="2000" b="1" dirty="0">
                <a:solidFill>
                  <a:srgbClr val="000000"/>
                </a:solidFill>
                <a:latin typeface="inter-regular"/>
              </a:rPr>
              <a:t>Sum the remainder of the number</a:t>
            </a:r>
          </a:p>
          <a:p>
            <a:pPr algn="just"/>
            <a:r>
              <a:rPr lang="en-US" sz="2000" dirty="0">
                <a:solidFill>
                  <a:srgbClr val="000000"/>
                </a:solidFill>
                <a:latin typeface="inter-regular"/>
              </a:rPr>
              <a:t>Step 4: </a:t>
            </a:r>
            <a:r>
              <a:rPr lang="en-US" sz="2000" b="1" dirty="0">
                <a:solidFill>
                  <a:srgbClr val="000000"/>
                </a:solidFill>
                <a:latin typeface="inter-regular"/>
              </a:rPr>
              <a:t>Divide the number by 10</a:t>
            </a:r>
          </a:p>
          <a:p>
            <a:pPr algn="just"/>
            <a:r>
              <a:rPr lang="en-US" sz="2000" dirty="0">
                <a:solidFill>
                  <a:srgbClr val="000000"/>
                </a:solidFill>
                <a:latin typeface="inter-regular"/>
              </a:rPr>
              <a:t>Step 5: Repeat the </a:t>
            </a:r>
            <a:r>
              <a:rPr lang="en-US" sz="2000" b="1" dirty="0">
                <a:solidFill>
                  <a:srgbClr val="000000"/>
                </a:solidFill>
                <a:latin typeface="inter-regular"/>
              </a:rPr>
              <a:t>step 2 </a:t>
            </a:r>
            <a:r>
              <a:rPr lang="en-US" sz="2000" dirty="0">
                <a:solidFill>
                  <a:srgbClr val="000000"/>
                </a:solidFill>
                <a:latin typeface="inter-regular"/>
              </a:rPr>
              <a:t>while number is greater than 0.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91187-B676-CF3B-6CC4-D777C0BDD063}"/>
              </a:ext>
            </a:extLst>
          </p:cNvPr>
          <p:cNvSpPr txBox="1"/>
          <p:nvPr/>
        </p:nvSpPr>
        <p:spPr>
          <a:xfrm>
            <a:off x="1989083" y="4038601"/>
            <a:ext cx="7078717" cy="20313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/>
              <a:t>Example:</a:t>
            </a:r>
          </a:p>
          <a:p>
            <a:endParaRPr lang="en-US" b="1" dirty="0"/>
          </a:p>
          <a:p>
            <a:r>
              <a:rPr lang="en-US" b="1" dirty="0"/>
              <a:t>Enter a number:654</a:t>
            </a:r>
          </a:p>
          <a:p>
            <a:r>
              <a:rPr lang="en-US" b="1" dirty="0"/>
              <a:t>Sum is=15</a:t>
            </a:r>
          </a:p>
          <a:p>
            <a:endParaRPr lang="en-US" b="1" dirty="0"/>
          </a:p>
          <a:p>
            <a:r>
              <a:rPr lang="en-US" b="1" dirty="0"/>
              <a:t>Enter a number:123</a:t>
            </a:r>
          </a:p>
          <a:p>
            <a:r>
              <a:rPr lang="en-US" b="1" dirty="0"/>
              <a:t>Sum is=6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0072219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191344" y="76200"/>
            <a:ext cx="11665295" cy="6117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375" b="1" dirty="0">
                <a:latin typeface="Nunito Sans" panose="00000500000000000000" pitchFamily="2" charset="0"/>
              </a:rPr>
              <a:t>while Loop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767CAB-1FA5-494A-96EC-9E612067A695}"/>
              </a:ext>
            </a:extLst>
          </p:cNvPr>
          <p:cNvSpPr/>
          <p:nvPr/>
        </p:nvSpPr>
        <p:spPr>
          <a:xfrm>
            <a:off x="1981201" y="685800"/>
            <a:ext cx="596139" cy="43330"/>
          </a:xfrm>
          <a:prstGeom prst="rect">
            <a:avLst/>
          </a:prstGeom>
          <a:solidFill>
            <a:srgbClr val="F05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85D724-B6EC-48E3-A9B6-E3800C6BE0AA}"/>
              </a:ext>
            </a:extLst>
          </p:cNvPr>
          <p:cNvSpPr txBox="1"/>
          <p:nvPr/>
        </p:nvSpPr>
        <p:spPr>
          <a:xfrm>
            <a:off x="695400" y="620689"/>
            <a:ext cx="1001045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latin typeface="inter-regular"/>
              </a:rPr>
              <a:t>#include &lt;iostream&gt;</a:t>
            </a:r>
          </a:p>
          <a:p>
            <a:pPr algn="just"/>
            <a:r>
              <a:rPr lang="en-US" sz="2400" dirty="0">
                <a:latin typeface="inter-regular"/>
              </a:rPr>
              <a:t>int main() {</a:t>
            </a:r>
          </a:p>
          <a:p>
            <a:pPr algn="just"/>
            <a:r>
              <a:rPr lang="en-US" sz="2400" dirty="0">
                <a:latin typeface="inter-regular"/>
              </a:rPr>
              <a:t>    int n, sum = 0, rem;</a:t>
            </a:r>
          </a:p>
          <a:p>
            <a:pPr algn="just"/>
            <a:endParaRPr lang="en-US" sz="2400" dirty="0">
              <a:latin typeface="inter-regular"/>
            </a:endParaRPr>
          </a:p>
          <a:p>
            <a:pPr algn="just"/>
            <a:r>
              <a:rPr lang="en-US" sz="2400" dirty="0">
                <a:latin typeface="inter-regular"/>
              </a:rPr>
              <a:t>    std::</a:t>
            </a:r>
            <a:r>
              <a:rPr lang="en-US" sz="2400" dirty="0" err="1">
                <a:latin typeface="inter-regular"/>
              </a:rPr>
              <a:t>cout</a:t>
            </a:r>
            <a:r>
              <a:rPr lang="en-US" sz="2400" dirty="0">
                <a:latin typeface="inter-regular"/>
              </a:rPr>
              <a:t> &lt;&lt; "Enter a number:";</a:t>
            </a:r>
          </a:p>
          <a:p>
            <a:pPr algn="just"/>
            <a:r>
              <a:rPr lang="en-US" sz="2400" dirty="0">
                <a:latin typeface="inter-regular"/>
              </a:rPr>
              <a:t>    std::</a:t>
            </a:r>
            <a:r>
              <a:rPr lang="en-US" sz="2400" dirty="0" err="1">
                <a:latin typeface="inter-regular"/>
              </a:rPr>
              <a:t>cin</a:t>
            </a:r>
            <a:r>
              <a:rPr lang="en-US" sz="2400" dirty="0">
                <a:latin typeface="inter-regular"/>
              </a:rPr>
              <a:t> &gt;&gt; n;</a:t>
            </a:r>
          </a:p>
          <a:p>
            <a:pPr algn="just"/>
            <a:endParaRPr lang="en-US" sz="2400" dirty="0">
              <a:latin typeface="inter-regular"/>
            </a:endParaRPr>
          </a:p>
          <a:p>
            <a:pPr algn="just"/>
            <a:r>
              <a:rPr lang="en-US" sz="2400" dirty="0">
                <a:latin typeface="inter-regular"/>
              </a:rPr>
              <a:t> </a:t>
            </a:r>
            <a:r>
              <a:rPr lang="en-US" sz="2400" b="1" dirty="0">
                <a:latin typeface="inter-regular"/>
              </a:rPr>
              <a:t>   while (n != 0) {</a:t>
            </a:r>
          </a:p>
          <a:p>
            <a:pPr algn="just"/>
            <a:r>
              <a:rPr lang="en-US" sz="2400" b="1" dirty="0">
                <a:latin typeface="inter-regular"/>
              </a:rPr>
              <a:t>        rem = n % 10;</a:t>
            </a:r>
          </a:p>
          <a:p>
            <a:pPr algn="just"/>
            <a:r>
              <a:rPr lang="en-US" sz="2400" b="1" dirty="0">
                <a:latin typeface="inter-regular"/>
              </a:rPr>
              <a:t>        sum = sum + rem;</a:t>
            </a:r>
          </a:p>
          <a:p>
            <a:pPr algn="just"/>
            <a:r>
              <a:rPr lang="en-US" sz="2400" b="1" dirty="0">
                <a:latin typeface="inter-regular"/>
              </a:rPr>
              <a:t>        n = n / 10;</a:t>
            </a:r>
          </a:p>
          <a:p>
            <a:pPr algn="just"/>
            <a:r>
              <a:rPr lang="en-US" sz="2400" b="1" dirty="0">
                <a:latin typeface="inter-regular"/>
              </a:rPr>
              <a:t>    }</a:t>
            </a:r>
          </a:p>
          <a:p>
            <a:pPr algn="just"/>
            <a:endParaRPr lang="en-US" sz="2400" dirty="0">
              <a:latin typeface="inter-regular"/>
            </a:endParaRPr>
          </a:p>
          <a:p>
            <a:pPr algn="just"/>
            <a:r>
              <a:rPr lang="en-US" sz="2400" dirty="0">
                <a:latin typeface="inter-regular"/>
              </a:rPr>
              <a:t>    std::</a:t>
            </a:r>
            <a:r>
              <a:rPr lang="en-US" sz="2400" dirty="0" err="1">
                <a:latin typeface="inter-regular"/>
              </a:rPr>
              <a:t>cout</a:t>
            </a:r>
            <a:r>
              <a:rPr lang="en-US" sz="2400" dirty="0">
                <a:latin typeface="inter-regular"/>
              </a:rPr>
              <a:t> &lt;&lt; "Sum is=" &lt;&lt; sum;</a:t>
            </a:r>
          </a:p>
          <a:p>
            <a:pPr algn="just"/>
            <a:r>
              <a:rPr lang="en-US" sz="2400" dirty="0">
                <a:latin typeface="inter-regular"/>
              </a:rPr>
              <a:t>    return 0;</a:t>
            </a:r>
          </a:p>
          <a:p>
            <a:pPr algn="just"/>
            <a:r>
              <a:rPr lang="en-US" sz="2400" dirty="0">
                <a:latin typeface="inter-regula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231491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271391" y="105884"/>
            <a:ext cx="11657257" cy="6117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375" b="1" dirty="0">
                <a:latin typeface="Nunito Sans" panose="00000500000000000000" pitchFamily="2" charset="0"/>
              </a:rPr>
              <a:t>while Loop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767CAB-1FA5-494A-96EC-9E612067A695}"/>
              </a:ext>
            </a:extLst>
          </p:cNvPr>
          <p:cNvSpPr/>
          <p:nvPr/>
        </p:nvSpPr>
        <p:spPr>
          <a:xfrm>
            <a:off x="1981201" y="990600"/>
            <a:ext cx="596139" cy="43330"/>
          </a:xfrm>
          <a:prstGeom prst="rect">
            <a:avLst/>
          </a:prstGeom>
          <a:solidFill>
            <a:srgbClr val="F05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85D724-B6EC-48E3-A9B6-E3800C6BE0AA}"/>
              </a:ext>
            </a:extLst>
          </p:cNvPr>
          <p:cNvSpPr txBox="1"/>
          <p:nvPr/>
        </p:nvSpPr>
        <p:spPr>
          <a:xfrm>
            <a:off x="1618853" y="1157553"/>
            <a:ext cx="89542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rgbClr val="FF0000"/>
                </a:solidFill>
                <a:latin typeface="erdana"/>
              </a:rPr>
              <a:t>Write a C++ Program to find the reverse of a given number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F0CB16-EEF4-FD4B-360F-9D5B65061AF2}"/>
              </a:ext>
            </a:extLst>
          </p:cNvPr>
          <p:cNvSpPr txBox="1"/>
          <p:nvPr/>
        </p:nvSpPr>
        <p:spPr>
          <a:xfrm>
            <a:off x="5519936" y="2106176"/>
            <a:ext cx="6207400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latin typeface="erdana"/>
              </a:rPr>
              <a:t>LOGIC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latin typeface="erdana"/>
              </a:rPr>
              <a:t>Enter any </a:t>
            </a:r>
            <a:r>
              <a:rPr lang="en-US" sz="2000" b="1" dirty="0">
                <a:latin typeface="erdana"/>
              </a:rPr>
              <a:t>n</a:t>
            </a:r>
            <a:r>
              <a:rPr lang="en-US" sz="2000" dirty="0">
                <a:latin typeface="erdana"/>
              </a:rPr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latin typeface="erdana"/>
              </a:rPr>
              <a:t>Declare </a:t>
            </a:r>
            <a:r>
              <a:rPr lang="en-US" sz="2000" b="1" dirty="0">
                <a:solidFill>
                  <a:srgbClr val="FF0000"/>
                </a:solidFill>
                <a:latin typeface="erdana"/>
              </a:rPr>
              <a:t>rev=0</a:t>
            </a:r>
            <a:r>
              <a:rPr lang="en-US" sz="2000" dirty="0">
                <a:solidFill>
                  <a:srgbClr val="FF0000"/>
                </a:solidFill>
                <a:latin typeface="erdana"/>
              </a:rPr>
              <a:t>, </a:t>
            </a:r>
            <a:r>
              <a:rPr lang="en-US" sz="2000" dirty="0">
                <a:latin typeface="erdana"/>
              </a:rPr>
              <a:t>where </a:t>
            </a:r>
            <a:r>
              <a:rPr lang="en-US" sz="2000" b="1" dirty="0">
                <a:solidFill>
                  <a:srgbClr val="FF0000"/>
                </a:solidFill>
                <a:latin typeface="erdana"/>
              </a:rPr>
              <a:t>rev</a:t>
            </a:r>
            <a:r>
              <a:rPr lang="en-US" sz="2000" dirty="0">
                <a:latin typeface="erdana"/>
              </a:rPr>
              <a:t> an integer variable.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latin typeface="erdana"/>
              </a:rPr>
              <a:t>Get </a:t>
            </a:r>
            <a:r>
              <a:rPr lang="en-US" sz="2000" b="1" dirty="0">
                <a:latin typeface="erdana"/>
              </a:rPr>
              <a:t>rem(</a:t>
            </a:r>
            <a:r>
              <a:rPr lang="en-US" sz="2000" b="1" dirty="0" err="1">
                <a:latin typeface="erdana"/>
              </a:rPr>
              <a:t>last_digit</a:t>
            </a:r>
            <a:r>
              <a:rPr lang="en-US" sz="2000" b="1" dirty="0">
                <a:latin typeface="erdana"/>
              </a:rPr>
              <a:t>) </a:t>
            </a:r>
            <a:r>
              <a:rPr lang="en-US" sz="2000" dirty="0">
                <a:latin typeface="erdana"/>
              </a:rPr>
              <a:t>of </a:t>
            </a:r>
            <a:r>
              <a:rPr lang="en-US" sz="2000" b="1" dirty="0">
                <a:solidFill>
                  <a:srgbClr val="FF0000"/>
                </a:solidFill>
                <a:latin typeface="erdana"/>
              </a:rPr>
              <a:t>n</a:t>
            </a:r>
            <a:r>
              <a:rPr lang="en-US" sz="2000" dirty="0">
                <a:latin typeface="erdana"/>
              </a:rPr>
              <a:t> by performing the </a:t>
            </a:r>
            <a:r>
              <a:rPr lang="en-US" sz="2000" b="1" dirty="0">
                <a:solidFill>
                  <a:srgbClr val="FF0000"/>
                </a:solidFill>
                <a:latin typeface="erdana"/>
              </a:rPr>
              <a:t>modulo division (%) </a:t>
            </a:r>
            <a:r>
              <a:rPr lang="en-US" sz="2000" dirty="0">
                <a:latin typeface="erdana"/>
              </a:rPr>
              <a:t>and store the value in </a:t>
            </a:r>
            <a:r>
              <a:rPr lang="en-US" sz="2000" b="1" dirty="0">
                <a:latin typeface="erdana"/>
              </a:rPr>
              <a:t>rem</a:t>
            </a:r>
            <a:r>
              <a:rPr lang="en-US" sz="2000" dirty="0">
                <a:latin typeface="erdana"/>
              </a:rPr>
              <a:t>(</a:t>
            </a:r>
            <a:r>
              <a:rPr lang="en-US" sz="2000" b="1" dirty="0" err="1">
                <a:latin typeface="erdana"/>
              </a:rPr>
              <a:t>last_digit</a:t>
            </a:r>
            <a:r>
              <a:rPr lang="en-US" sz="2000" b="1" dirty="0">
                <a:latin typeface="erdana"/>
              </a:rPr>
              <a:t>) </a:t>
            </a:r>
            <a:r>
              <a:rPr lang="en-US" sz="2000" dirty="0">
                <a:latin typeface="erdana"/>
              </a:rPr>
              <a:t>variable, </a:t>
            </a:r>
            <a:r>
              <a:rPr lang="en-US" sz="2000" dirty="0" err="1">
                <a:latin typeface="erdana"/>
              </a:rPr>
              <a:t>likey</a:t>
            </a:r>
            <a:r>
              <a:rPr lang="en-US" sz="2000" dirty="0">
                <a:latin typeface="erdana"/>
              </a:rPr>
              <a:t> </a:t>
            </a:r>
            <a:r>
              <a:rPr lang="en-US" sz="2000" b="1" dirty="0">
                <a:latin typeface="erdana"/>
              </a:rPr>
              <a:t>rem= n % 10.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b="1" dirty="0">
                <a:latin typeface="erdana"/>
              </a:rPr>
              <a:t>Multiply rev by 10 </a:t>
            </a:r>
            <a:r>
              <a:rPr lang="en-US" sz="2000" dirty="0">
                <a:latin typeface="erdana"/>
              </a:rPr>
              <a:t>and add </a:t>
            </a:r>
            <a:r>
              <a:rPr lang="en-US" sz="2000" b="1" dirty="0">
                <a:latin typeface="erdana"/>
              </a:rPr>
              <a:t>rem(</a:t>
            </a:r>
            <a:r>
              <a:rPr lang="en-US" sz="2000" b="1" dirty="0" err="1">
                <a:latin typeface="erdana"/>
              </a:rPr>
              <a:t>last_digit</a:t>
            </a:r>
            <a:r>
              <a:rPr lang="en-US" sz="2000" b="1" dirty="0">
                <a:latin typeface="erdana"/>
              </a:rPr>
              <a:t>)</a:t>
            </a:r>
            <a:r>
              <a:rPr lang="en-US" sz="2000" dirty="0">
                <a:latin typeface="erdana"/>
              </a:rPr>
              <a:t>, like </a:t>
            </a:r>
            <a:r>
              <a:rPr lang="en-US" sz="2000" b="1" dirty="0">
                <a:latin typeface="erdana"/>
              </a:rPr>
              <a:t>rev = rev*10 + rem.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latin typeface="erdana"/>
              </a:rPr>
              <a:t>Divide </a:t>
            </a:r>
            <a:r>
              <a:rPr lang="en-US" sz="2000" b="1" dirty="0">
                <a:latin typeface="erdana"/>
              </a:rPr>
              <a:t>n by 10</a:t>
            </a:r>
            <a:r>
              <a:rPr lang="en-US" sz="2000" dirty="0">
                <a:latin typeface="erdana"/>
              </a:rPr>
              <a:t>, like </a:t>
            </a:r>
            <a:r>
              <a:rPr lang="en-US" sz="2000" b="1" dirty="0">
                <a:latin typeface="erdana"/>
              </a:rPr>
              <a:t>n/10.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000" dirty="0">
                <a:latin typeface="erdana"/>
              </a:rPr>
              <a:t>Repeat the steps 3 to 5 till numbered is not equal to (or greater than) zero.</a:t>
            </a:r>
            <a:endParaRPr lang="en-US" sz="2000" dirty="0">
              <a:latin typeface="inter-regula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91187-B676-CF3B-6CC4-D777C0BDD063}"/>
              </a:ext>
            </a:extLst>
          </p:cNvPr>
          <p:cNvSpPr txBox="1"/>
          <p:nvPr/>
        </p:nvSpPr>
        <p:spPr>
          <a:xfrm>
            <a:off x="1199456" y="2081396"/>
            <a:ext cx="4176463" cy="1569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/>
              <a:t>Example:</a:t>
            </a:r>
          </a:p>
          <a:p>
            <a:endParaRPr lang="en-US" sz="2400" dirty="0"/>
          </a:p>
          <a:p>
            <a:r>
              <a:rPr lang="en-US" sz="2400" dirty="0"/>
              <a:t>Enter a number: 123</a:t>
            </a:r>
          </a:p>
          <a:p>
            <a:r>
              <a:rPr lang="en-US" sz="2400" dirty="0"/>
              <a:t>Reversed Number: 321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300544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119336" y="76200"/>
            <a:ext cx="11881319" cy="6117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375" b="1" dirty="0">
                <a:latin typeface="Nunito Sans" panose="00000500000000000000" pitchFamily="2" charset="0"/>
              </a:rPr>
              <a:t>while Loop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767CAB-1FA5-494A-96EC-9E612067A695}"/>
              </a:ext>
            </a:extLst>
          </p:cNvPr>
          <p:cNvSpPr/>
          <p:nvPr/>
        </p:nvSpPr>
        <p:spPr>
          <a:xfrm>
            <a:off x="1981201" y="685800"/>
            <a:ext cx="596139" cy="43330"/>
          </a:xfrm>
          <a:prstGeom prst="rect">
            <a:avLst/>
          </a:prstGeom>
          <a:solidFill>
            <a:srgbClr val="F05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85D724-B6EC-48E3-A9B6-E3800C6BE0AA}"/>
              </a:ext>
            </a:extLst>
          </p:cNvPr>
          <p:cNvSpPr txBox="1"/>
          <p:nvPr/>
        </p:nvSpPr>
        <p:spPr>
          <a:xfrm>
            <a:off x="1618853" y="762001"/>
            <a:ext cx="895429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just"/>
            <a:r>
              <a:rPr lang="en-US" sz="2400" dirty="0">
                <a:latin typeface="inter-regular"/>
              </a:rPr>
              <a:t>#include &lt;iostream&gt;</a:t>
            </a:r>
          </a:p>
          <a:p>
            <a:pPr lvl="1" algn="just"/>
            <a:r>
              <a:rPr lang="en-US" sz="2400" dirty="0">
                <a:latin typeface="inter-regular"/>
              </a:rPr>
              <a:t>using namespace std;</a:t>
            </a:r>
          </a:p>
          <a:p>
            <a:pPr lvl="1" algn="just"/>
            <a:r>
              <a:rPr lang="en-US" sz="2400" dirty="0">
                <a:latin typeface="inter-regular"/>
              </a:rPr>
              <a:t>int main() {</a:t>
            </a:r>
          </a:p>
          <a:p>
            <a:pPr lvl="1" algn="just"/>
            <a:r>
              <a:rPr lang="en-US" sz="2400" dirty="0">
                <a:latin typeface="inter-regular"/>
              </a:rPr>
              <a:t>    int n, reverse = 0, rem;</a:t>
            </a:r>
          </a:p>
          <a:p>
            <a:pPr lvl="1" algn="just"/>
            <a:r>
              <a:rPr lang="en-US" sz="2400" dirty="0">
                <a:latin typeface="inter-regular"/>
              </a:rPr>
              <a:t>    </a:t>
            </a:r>
            <a:r>
              <a:rPr lang="en-US" sz="2400" dirty="0" err="1">
                <a:latin typeface="inter-regular"/>
              </a:rPr>
              <a:t>cout</a:t>
            </a:r>
            <a:r>
              <a:rPr lang="en-US" sz="2400" dirty="0">
                <a:latin typeface="inter-regular"/>
              </a:rPr>
              <a:t> &lt;&lt; "Enter a number: ";</a:t>
            </a:r>
          </a:p>
          <a:p>
            <a:pPr lvl="1" algn="just"/>
            <a:r>
              <a:rPr lang="en-US" sz="2400" dirty="0">
                <a:latin typeface="inter-regular"/>
              </a:rPr>
              <a:t>    </a:t>
            </a:r>
            <a:r>
              <a:rPr lang="en-US" sz="2400" dirty="0" err="1">
                <a:latin typeface="inter-regular"/>
              </a:rPr>
              <a:t>cin</a:t>
            </a:r>
            <a:r>
              <a:rPr lang="en-US" sz="2400" dirty="0">
                <a:latin typeface="inter-regular"/>
              </a:rPr>
              <a:t> &gt;&gt; n;</a:t>
            </a:r>
          </a:p>
          <a:p>
            <a:pPr lvl="1" algn="just"/>
            <a:r>
              <a:rPr lang="en-US" sz="2400" b="1" dirty="0">
                <a:latin typeface="inter-regular"/>
              </a:rPr>
              <a:t>    while (n != 0) {</a:t>
            </a:r>
          </a:p>
          <a:p>
            <a:pPr lvl="1" algn="just"/>
            <a:r>
              <a:rPr lang="en-US" sz="2400" b="1" dirty="0">
                <a:latin typeface="inter-regular"/>
              </a:rPr>
              <a:t>        rem = n % 10;</a:t>
            </a:r>
          </a:p>
          <a:p>
            <a:pPr lvl="1" algn="just"/>
            <a:r>
              <a:rPr lang="en-US" sz="2400" b="1" dirty="0">
                <a:latin typeface="inter-regular"/>
              </a:rPr>
              <a:t>        reverse = reverse * 10 + rem;</a:t>
            </a:r>
          </a:p>
          <a:p>
            <a:pPr lvl="1" algn="just"/>
            <a:r>
              <a:rPr lang="en-US" sz="2400" b="1" dirty="0">
                <a:latin typeface="inter-regular"/>
              </a:rPr>
              <a:t>        n /= 10;</a:t>
            </a:r>
          </a:p>
          <a:p>
            <a:pPr lvl="1" algn="just"/>
            <a:r>
              <a:rPr lang="en-US" sz="2400" b="1" dirty="0">
                <a:latin typeface="inter-regular"/>
              </a:rPr>
              <a:t>    }</a:t>
            </a:r>
          </a:p>
          <a:p>
            <a:pPr lvl="1" algn="just"/>
            <a:endParaRPr lang="en-US" sz="2400" dirty="0">
              <a:latin typeface="inter-regular"/>
            </a:endParaRPr>
          </a:p>
          <a:p>
            <a:pPr lvl="1" algn="just"/>
            <a:r>
              <a:rPr lang="en-US" sz="2400" dirty="0">
                <a:latin typeface="inter-regular"/>
              </a:rPr>
              <a:t>    </a:t>
            </a:r>
            <a:r>
              <a:rPr lang="en-US" sz="2400" dirty="0" err="1">
                <a:latin typeface="inter-regular"/>
              </a:rPr>
              <a:t>cout</a:t>
            </a:r>
            <a:r>
              <a:rPr lang="en-US" sz="2400" dirty="0">
                <a:latin typeface="inter-regular"/>
              </a:rPr>
              <a:t> &lt;&lt; "Reversed Number: " &lt;&lt; reverse;</a:t>
            </a:r>
          </a:p>
          <a:p>
            <a:pPr lvl="1" algn="just"/>
            <a:r>
              <a:rPr lang="en-US" sz="2400" dirty="0">
                <a:latin typeface="inter-regular"/>
              </a:rPr>
              <a:t>    return 0;</a:t>
            </a:r>
          </a:p>
          <a:p>
            <a:pPr lvl="1" algn="just"/>
            <a:r>
              <a:rPr lang="en-US" sz="2400" dirty="0">
                <a:latin typeface="inter-regula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392978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0" y="117764"/>
            <a:ext cx="12000656" cy="6117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375" b="1" dirty="0">
                <a:latin typeface="Nunito Sans" panose="00000500000000000000" pitchFamily="2" charset="0"/>
              </a:rPr>
              <a:t>while Loop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767CAB-1FA5-494A-96EC-9E612067A695}"/>
              </a:ext>
            </a:extLst>
          </p:cNvPr>
          <p:cNvSpPr/>
          <p:nvPr/>
        </p:nvSpPr>
        <p:spPr>
          <a:xfrm>
            <a:off x="1981201" y="990600"/>
            <a:ext cx="596139" cy="43330"/>
          </a:xfrm>
          <a:prstGeom prst="rect">
            <a:avLst/>
          </a:prstGeom>
          <a:solidFill>
            <a:srgbClr val="F05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B85D724-B6EC-48E3-A9B6-E3800C6BE0AA}"/>
              </a:ext>
            </a:extLst>
          </p:cNvPr>
          <p:cNvSpPr txBox="1"/>
          <p:nvPr/>
        </p:nvSpPr>
        <p:spPr>
          <a:xfrm>
            <a:off x="191344" y="932744"/>
            <a:ext cx="104851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dirty="0">
                <a:solidFill>
                  <a:srgbClr val="C00000"/>
                </a:solidFill>
                <a:latin typeface="segoe ui" panose="020B0502040204020203" pitchFamily="34" charset="0"/>
              </a:rPr>
              <a:t>Write a C program to read age of 15 persons and count total Baby age, School age and Adult 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91187-B676-CF3B-6CC4-D777C0BDD063}"/>
              </a:ext>
            </a:extLst>
          </p:cNvPr>
          <p:cNvSpPr txBox="1"/>
          <p:nvPr/>
        </p:nvSpPr>
        <p:spPr>
          <a:xfrm>
            <a:off x="1722244" y="2286000"/>
            <a:ext cx="527633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333333"/>
                </a:solidFill>
                <a:latin typeface="segoe ui" panose="020B0502040204020203" pitchFamily="34" charset="0"/>
              </a:rPr>
              <a:t>Question</a:t>
            </a:r>
          </a:p>
          <a:p>
            <a:pPr algn="l"/>
            <a:r>
              <a:rPr lang="en-US" dirty="0">
                <a:solidFill>
                  <a:srgbClr val="000000"/>
                </a:solidFill>
                <a:latin typeface="segoe ui" panose="020B0502040204020203" pitchFamily="34" charset="0"/>
              </a:rPr>
              <a:t>WAP to read an age of 15 person &amp; find out how many of them fall under :</a:t>
            </a:r>
            <a:br>
              <a:rPr lang="en-US" dirty="0">
                <a:solidFill>
                  <a:srgbClr val="000000"/>
                </a:solidFill>
                <a:latin typeface="segoe ui" panose="020B0502040204020203" pitchFamily="34" charset="0"/>
              </a:rPr>
            </a:br>
            <a:r>
              <a:rPr lang="en-US" b="1" dirty="0">
                <a:solidFill>
                  <a:srgbClr val="000000"/>
                </a:solidFill>
                <a:latin typeface="segoe ui" panose="020B0502040204020203" pitchFamily="34" charset="0"/>
              </a:rPr>
              <a:t>a) Still a baby- age 0 to 5</a:t>
            </a:r>
            <a:br>
              <a:rPr lang="en-US" dirty="0">
                <a:solidFill>
                  <a:srgbClr val="000000"/>
                </a:solidFill>
                <a:latin typeface="segoe ui" panose="020B0502040204020203" pitchFamily="34" charset="0"/>
              </a:rPr>
            </a:br>
            <a:r>
              <a:rPr lang="en-US" b="1" dirty="0">
                <a:solidFill>
                  <a:srgbClr val="000000"/>
                </a:solidFill>
                <a:latin typeface="segoe ui" panose="020B0502040204020203" pitchFamily="34" charset="0"/>
              </a:rPr>
              <a:t>b) Attending school - age 6 to 17</a:t>
            </a:r>
            <a:br>
              <a:rPr lang="en-US" dirty="0">
                <a:solidFill>
                  <a:srgbClr val="000000"/>
                </a:solidFill>
                <a:latin typeface="segoe ui" panose="020B0502040204020203" pitchFamily="34" charset="0"/>
              </a:rPr>
            </a:br>
            <a:r>
              <a:rPr lang="en-US" b="1" dirty="0">
                <a:solidFill>
                  <a:srgbClr val="000000"/>
                </a:solidFill>
                <a:latin typeface="segoe ui" panose="020B0502040204020203" pitchFamily="34" charset="0"/>
              </a:rPr>
              <a:t>c) Adult life-age 18 &amp; over [using while loop]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A62C25-D61D-0241-0C8D-DE8809A4F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250" y="1763740"/>
            <a:ext cx="371475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5850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85D724-B6EC-48E3-A9B6-E3800C6BE0AA}"/>
              </a:ext>
            </a:extLst>
          </p:cNvPr>
          <p:cNvSpPr txBox="1"/>
          <p:nvPr/>
        </p:nvSpPr>
        <p:spPr>
          <a:xfrm>
            <a:off x="0" y="0"/>
            <a:ext cx="12192000" cy="68569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dirty="0">
                <a:latin typeface="segoe ui" panose="020B0502040204020203" pitchFamily="34" charset="0"/>
              </a:rPr>
              <a:t>#include &lt;</a:t>
            </a:r>
            <a:r>
              <a:rPr lang="en-US" sz="1600" dirty="0" err="1">
                <a:latin typeface="segoe ui" panose="020B0502040204020203" pitchFamily="34" charset="0"/>
              </a:rPr>
              <a:t>stdio.h</a:t>
            </a:r>
            <a:r>
              <a:rPr lang="en-US" sz="1600" dirty="0">
                <a:latin typeface="segoe ui" panose="020B0502040204020203" pitchFamily="34" charset="0"/>
              </a:rPr>
              <a:t>&gt;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int main()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{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int age;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</a:t>
            </a:r>
            <a:r>
              <a:rPr lang="en-US" sz="1600" b="1" dirty="0">
                <a:latin typeface="segoe ui" panose="020B0502040204020203" pitchFamily="34" charset="0"/>
              </a:rPr>
              <a:t>int cnt_baby=0,cnt_school=0,cnt_adult=0;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int count=0;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</a:t>
            </a:r>
            <a:r>
              <a:rPr lang="en-US" sz="1600" b="1" dirty="0">
                <a:latin typeface="segoe ui" panose="020B0502040204020203" pitchFamily="34" charset="0"/>
              </a:rPr>
              <a:t>while(count&lt;15)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{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	</a:t>
            </a:r>
            <a:r>
              <a:rPr lang="en-US" sz="1600" b="1" dirty="0">
                <a:latin typeface="segoe ui" panose="020B0502040204020203" pitchFamily="34" charset="0"/>
              </a:rPr>
              <a:t>printf("Enter age of person [%d]: ",count+1);</a:t>
            </a:r>
          </a:p>
          <a:p>
            <a:pPr algn="l"/>
            <a:r>
              <a:rPr lang="en-US" sz="1600" b="1" dirty="0">
                <a:latin typeface="segoe ui" panose="020B0502040204020203" pitchFamily="34" charset="0"/>
              </a:rPr>
              <a:t>		</a:t>
            </a:r>
            <a:r>
              <a:rPr lang="en-US" sz="1600" b="1" dirty="0" err="1">
                <a:latin typeface="segoe ui" panose="020B0502040204020203" pitchFamily="34" charset="0"/>
              </a:rPr>
              <a:t>scanf</a:t>
            </a:r>
            <a:r>
              <a:rPr lang="en-US" sz="1600" b="1" dirty="0">
                <a:latin typeface="segoe ui" panose="020B0502040204020203" pitchFamily="34" charset="0"/>
              </a:rPr>
              <a:t>("%</a:t>
            </a:r>
            <a:r>
              <a:rPr lang="en-US" sz="1600" b="1" dirty="0" err="1">
                <a:latin typeface="segoe ui" panose="020B0502040204020203" pitchFamily="34" charset="0"/>
              </a:rPr>
              <a:t>d",&amp;age</a:t>
            </a:r>
            <a:r>
              <a:rPr lang="en-US" sz="1600" b="1" dirty="0">
                <a:latin typeface="segoe ui" panose="020B0502040204020203" pitchFamily="34" charset="0"/>
              </a:rPr>
              <a:t>);</a:t>
            </a:r>
          </a:p>
          <a:p>
            <a:pPr algn="l"/>
            <a:r>
              <a:rPr lang="en-US" sz="1600" b="1" dirty="0">
                <a:latin typeface="segoe ui" panose="020B0502040204020203" pitchFamily="34" charset="0"/>
              </a:rPr>
              <a:t>		</a:t>
            </a:r>
          </a:p>
          <a:p>
            <a:pPr algn="l"/>
            <a:r>
              <a:rPr lang="en-US" sz="1600" b="1" dirty="0">
                <a:latin typeface="segoe ui" panose="020B0502040204020203" pitchFamily="34" charset="0"/>
              </a:rPr>
              <a:t>		if(age&gt;=0 &amp;&amp; age&lt;=5)</a:t>
            </a:r>
          </a:p>
          <a:p>
            <a:pPr algn="l"/>
            <a:r>
              <a:rPr lang="en-US" sz="1600" b="1" dirty="0">
                <a:latin typeface="segoe ui" panose="020B0502040204020203" pitchFamily="34" charset="0"/>
              </a:rPr>
              <a:t>			</a:t>
            </a:r>
            <a:r>
              <a:rPr lang="en-US" sz="1600" b="1" dirty="0" err="1">
                <a:latin typeface="segoe ui" panose="020B0502040204020203" pitchFamily="34" charset="0"/>
              </a:rPr>
              <a:t>cnt_baby</a:t>
            </a:r>
            <a:r>
              <a:rPr lang="en-US" sz="1600" b="1" dirty="0">
                <a:latin typeface="segoe ui" panose="020B0502040204020203" pitchFamily="34" charset="0"/>
              </a:rPr>
              <a:t>++;</a:t>
            </a:r>
          </a:p>
          <a:p>
            <a:pPr algn="l"/>
            <a:r>
              <a:rPr lang="en-US" sz="1600" b="1" dirty="0">
                <a:latin typeface="segoe ui" panose="020B0502040204020203" pitchFamily="34" charset="0"/>
              </a:rPr>
              <a:t>		else if(age&gt;=6 &amp;&amp; age&lt;=17)</a:t>
            </a:r>
          </a:p>
          <a:p>
            <a:pPr algn="l"/>
            <a:r>
              <a:rPr lang="en-US" sz="1600" b="1" dirty="0">
                <a:latin typeface="segoe ui" panose="020B0502040204020203" pitchFamily="34" charset="0"/>
              </a:rPr>
              <a:t>			</a:t>
            </a:r>
            <a:r>
              <a:rPr lang="en-US" sz="1600" b="1" dirty="0" err="1">
                <a:latin typeface="segoe ui" panose="020B0502040204020203" pitchFamily="34" charset="0"/>
              </a:rPr>
              <a:t>cnt_school</a:t>
            </a:r>
            <a:r>
              <a:rPr lang="en-US" sz="1600" b="1" dirty="0">
                <a:latin typeface="segoe ui" panose="020B0502040204020203" pitchFamily="34" charset="0"/>
              </a:rPr>
              <a:t>++;</a:t>
            </a:r>
          </a:p>
          <a:p>
            <a:pPr algn="l"/>
            <a:r>
              <a:rPr lang="en-US" sz="1600" b="1" dirty="0">
                <a:latin typeface="segoe ui" panose="020B0502040204020203" pitchFamily="34" charset="0"/>
              </a:rPr>
              <a:t>		else</a:t>
            </a:r>
          </a:p>
          <a:p>
            <a:pPr algn="l"/>
            <a:r>
              <a:rPr lang="en-US" sz="1600" b="1" dirty="0">
                <a:latin typeface="segoe ui" panose="020B0502040204020203" pitchFamily="34" charset="0"/>
              </a:rPr>
              <a:t>			</a:t>
            </a:r>
            <a:r>
              <a:rPr lang="en-US" sz="1600" b="1" dirty="0" err="1">
                <a:latin typeface="segoe ui" panose="020B0502040204020203" pitchFamily="34" charset="0"/>
              </a:rPr>
              <a:t>cnt_adult</a:t>
            </a:r>
            <a:r>
              <a:rPr lang="en-US" sz="1600" b="1" dirty="0">
                <a:latin typeface="segoe ui" panose="020B0502040204020203" pitchFamily="34" charset="0"/>
              </a:rPr>
              <a:t>++;</a:t>
            </a:r>
          </a:p>
          <a:p>
            <a:pPr algn="l"/>
            <a:r>
              <a:rPr lang="en-US" sz="1600" b="1" dirty="0">
                <a:latin typeface="segoe ui" panose="020B0502040204020203" pitchFamily="34" charset="0"/>
              </a:rPr>
              <a:t>		</a:t>
            </a:r>
          </a:p>
          <a:p>
            <a:pPr algn="l"/>
            <a:r>
              <a:rPr lang="en-US" sz="1600" b="1" dirty="0">
                <a:latin typeface="segoe ui" panose="020B0502040204020203" pitchFamily="34" charset="0"/>
              </a:rPr>
              <a:t>		//increase counter</a:t>
            </a:r>
          </a:p>
          <a:p>
            <a:pPr algn="l"/>
            <a:r>
              <a:rPr lang="en-US" sz="1600" b="1" dirty="0">
                <a:latin typeface="segoe ui" panose="020B0502040204020203" pitchFamily="34" charset="0"/>
              </a:rPr>
              <a:t>		count++;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}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	printf("Baby age: %d\n",</a:t>
            </a:r>
            <a:r>
              <a:rPr lang="en-US" sz="1600" dirty="0" err="1">
                <a:latin typeface="segoe ui" panose="020B0502040204020203" pitchFamily="34" charset="0"/>
              </a:rPr>
              <a:t>cnt_baby</a:t>
            </a:r>
            <a:r>
              <a:rPr lang="en-US" sz="1600" dirty="0">
                <a:latin typeface="segoe ui" panose="020B0502040204020203" pitchFamily="34" charset="0"/>
              </a:rPr>
              <a:t>);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printf("School age: %d\n",</a:t>
            </a:r>
            <a:r>
              <a:rPr lang="en-US" sz="1600" dirty="0" err="1">
                <a:latin typeface="segoe ui" panose="020B0502040204020203" pitchFamily="34" charset="0"/>
              </a:rPr>
              <a:t>cnt_school</a:t>
            </a:r>
            <a:r>
              <a:rPr lang="en-US" sz="1600" dirty="0">
                <a:latin typeface="segoe ui" panose="020B0502040204020203" pitchFamily="34" charset="0"/>
              </a:rPr>
              <a:t>);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printf("Adult age: %d\n",</a:t>
            </a:r>
            <a:r>
              <a:rPr lang="en-US" sz="1600" dirty="0" err="1">
                <a:latin typeface="segoe ui" panose="020B0502040204020203" pitchFamily="34" charset="0"/>
              </a:rPr>
              <a:t>cnt_adult</a:t>
            </a:r>
            <a:r>
              <a:rPr lang="en-US" sz="1600" dirty="0">
                <a:latin typeface="segoe ui" panose="020B0502040204020203" pitchFamily="34" charset="0"/>
              </a:rPr>
              <a:t>);	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	return 0;</a:t>
            </a:r>
          </a:p>
          <a:p>
            <a:pPr algn="l"/>
            <a:r>
              <a:rPr lang="en-US" sz="1600" dirty="0">
                <a:latin typeface="segoe ui" panose="020B0502040204020203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74227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65F55-2F29-4FBA-28EB-74E4FE8D7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156"/>
            <a:ext cx="12192000" cy="634082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Söhne"/>
              </a:rPr>
              <a:t>Q) Create a C++  app for </a:t>
            </a:r>
            <a:r>
              <a:rPr lang="en-US" sz="3600" b="1" i="0" dirty="0">
                <a:solidFill>
                  <a:srgbClr val="FF0000"/>
                </a:solidFill>
                <a:effectLst/>
                <a:latin typeface="Söhne"/>
              </a:rPr>
              <a:t>Rock-Paper-Scissors Game</a:t>
            </a:r>
            <a:endParaRPr lang="en-US" sz="3600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1FE7F9-1B1A-06A8-96C4-D5A8161CBA0F}"/>
              </a:ext>
            </a:extLst>
          </p:cNvPr>
          <p:cNvSpPr txBox="1"/>
          <p:nvPr/>
        </p:nvSpPr>
        <p:spPr>
          <a:xfrm>
            <a:off x="119336" y="649238"/>
            <a:ext cx="1195332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000" b="0" i="0" dirty="0">
                <a:effectLst/>
                <a:latin typeface="Söhne"/>
              </a:rPr>
              <a:t>The </a:t>
            </a:r>
            <a:r>
              <a:rPr lang="en-US" sz="2000" b="1" i="0" dirty="0">
                <a:effectLst/>
                <a:latin typeface="Söhne"/>
              </a:rPr>
              <a:t>Rock-Paper-Scissors</a:t>
            </a:r>
            <a:r>
              <a:rPr lang="en-US" sz="2000" b="0" i="0" dirty="0">
                <a:effectLst/>
                <a:latin typeface="Söhne"/>
              </a:rPr>
              <a:t> game is a simple hand game </a:t>
            </a:r>
            <a:r>
              <a:rPr lang="en-US" sz="2000" b="1" i="0" dirty="0">
                <a:effectLst/>
                <a:latin typeface="Söhne"/>
              </a:rPr>
              <a:t>usually played between two people</a:t>
            </a:r>
            <a:r>
              <a:rPr lang="en-US" sz="2000" b="0" i="0" dirty="0">
                <a:effectLst/>
                <a:latin typeface="Söhne"/>
              </a:rPr>
              <a:t>. </a:t>
            </a:r>
          </a:p>
          <a:p>
            <a:pPr algn="l"/>
            <a:r>
              <a:rPr lang="en-US" sz="2000" b="0" i="0" dirty="0">
                <a:effectLst/>
                <a:latin typeface="Söhne"/>
              </a:rPr>
              <a:t>Each player simultaneously forms one of three shapes with their hand: </a:t>
            </a:r>
            <a:r>
              <a:rPr lang="en-US" sz="2000" b="1" i="0" dirty="0">
                <a:effectLst/>
                <a:latin typeface="Söhne"/>
              </a:rPr>
              <a:t>rock, paper, or scissors</a:t>
            </a:r>
            <a:r>
              <a:rPr lang="en-US" sz="2000" b="0" i="0" dirty="0">
                <a:effectLst/>
                <a:latin typeface="Söhne"/>
              </a:rPr>
              <a:t>. </a:t>
            </a:r>
          </a:p>
          <a:p>
            <a:pPr algn="l"/>
            <a:r>
              <a:rPr lang="en-US" sz="2000" b="0" i="0" dirty="0">
                <a:effectLst/>
                <a:latin typeface="Söhne"/>
              </a:rPr>
              <a:t>The possible outcomes are: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000" b="1" i="0" dirty="0">
                <a:effectLst/>
                <a:latin typeface="Söhne"/>
              </a:rPr>
              <a:t>Rock crushes scissors (Rock wins)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000" b="1" i="0" dirty="0">
                <a:effectLst/>
                <a:latin typeface="Söhne"/>
              </a:rPr>
              <a:t>Scissors cuts paper (Scissors wins)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000" b="1" i="0" dirty="0">
                <a:effectLst/>
                <a:latin typeface="Söhne"/>
              </a:rPr>
              <a:t>Paper covers rock (Paper wins)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000" b="0" i="0" dirty="0">
                <a:effectLst/>
                <a:latin typeface="Söhne"/>
              </a:rPr>
              <a:t>If both players choose the same shape, it's a tie</a:t>
            </a:r>
          </a:p>
          <a:p>
            <a:pPr algn="l"/>
            <a:endParaRPr lang="en-US" sz="2000" b="0" i="0" dirty="0">
              <a:effectLst/>
              <a:latin typeface="Söhne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FCAFDB-0FE3-17BE-3572-AC1151C8AB3F}"/>
              </a:ext>
            </a:extLst>
          </p:cNvPr>
          <p:cNvSpPr txBox="1"/>
          <p:nvPr/>
        </p:nvSpPr>
        <p:spPr>
          <a:xfrm>
            <a:off x="144016" y="3069441"/>
            <a:ext cx="6408712" cy="313932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OUTPUT</a:t>
            </a:r>
          </a:p>
          <a:p>
            <a:r>
              <a:rPr lang="en-US" b="1" dirty="0"/>
              <a:t>Welcome to Rock-Paper-Scissors Game!</a:t>
            </a:r>
          </a:p>
          <a:p>
            <a:r>
              <a:rPr lang="en-US" b="1" dirty="0"/>
              <a:t>Choose your move:</a:t>
            </a:r>
          </a:p>
          <a:p>
            <a:r>
              <a:rPr lang="en-US" b="1" dirty="0"/>
              <a:t>1. Rock</a:t>
            </a:r>
          </a:p>
          <a:p>
            <a:r>
              <a:rPr lang="en-US" b="1" dirty="0"/>
              <a:t>2. Paper</a:t>
            </a:r>
          </a:p>
          <a:p>
            <a:r>
              <a:rPr lang="en-US" b="1" dirty="0"/>
              <a:t>3. Scissors</a:t>
            </a:r>
          </a:p>
          <a:p>
            <a:r>
              <a:rPr lang="en-US" b="1" dirty="0"/>
              <a:t>4. Quit</a:t>
            </a:r>
          </a:p>
          <a:p>
            <a:r>
              <a:rPr lang="en-US" b="1" dirty="0"/>
              <a:t>Enter your choice (1-4): 2</a:t>
            </a:r>
          </a:p>
          <a:p>
            <a:endParaRPr lang="en-US" b="1" dirty="0"/>
          </a:p>
          <a:p>
            <a:r>
              <a:rPr lang="en-US" b="1" dirty="0"/>
              <a:t>Computer's choice: Rock</a:t>
            </a:r>
          </a:p>
          <a:p>
            <a:r>
              <a:rPr lang="en-US" b="1" dirty="0"/>
              <a:t>You win!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55A7EC-6A8E-5E60-5771-6356B9557B88}"/>
              </a:ext>
            </a:extLst>
          </p:cNvPr>
          <p:cNvSpPr txBox="1"/>
          <p:nvPr/>
        </p:nvSpPr>
        <p:spPr>
          <a:xfrm>
            <a:off x="6672064" y="2708920"/>
            <a:ext cx="5519936" cy="37856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l"/>
            <a:r>
              <a:rPr lang="en-US" sz="2000" b="1" i="0" dirty="0">
                <a:solidFill>
                  <a:srgbClr val="374151"/>
                </a:solidFill>
                <a:effectLst/>
                <a:latin typeface="Söhne"/>
              </a:rPr>
              <a:t>Logic:</a:t>
            </a:r>
            <a:endParaRPr lang="en-US" sz="2000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Söhne"/>
              </a:rPr>
              <a:t>The program starts by welcoming the user to the game.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Söhne"/>
              </a:rPr>
              <a:t>The user is presented with options to choose either Rock, Paper, Scissors, or to Quit the game.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Söhne"/>
              </a:rPr>
              <a:t>The user's choice is compared against a random choice made by the computer.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Söhne"/>
              </a:rPr>
              <a:t>The program then determines the winner based on the rules of the game.</a:t>
            </a:r>
          </a:p>
          <a:p>
            <a:pPr marL="457200" indent="-457200" algn="l">
              <a:buFont typeface="+mj-lt"/>
              <a:buAutoNum type="arabicPeriod"/>
            </a:pPr>
            <a:r>
              <a:rPr lang="en-US" sz="2000" b="1" i="0" dirty="0">
                <a:solidFill>
                  <a:srgbClr val="374151"/>
                </a:solidFill>
                <a:effectLst/>
                <a:latin typeface="Söhne"/>
              </a:rPr>
              <a:t>The user is informed of the result, and the loop continues until the user decides to quit.</a:t>
            </a:r>
          </a:p>
        </p:txBody>
      </p:sp>
    </p:spTree>
    <p:extLst>
      <p:ext uri="{BB962C8B-B14F-4D97-AF65-F5344CB8AC3E}">
        <p14:creationId xmlns:p14="http://schemas.microsoft.com/office/powerpoint/2010/main" val="20977095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AEFDD39-EE19-9D8D-0F66-4C4D6E452808}"/>
              </a:ext>
            </a:extLst>
          </p:cNvPr>
          <p:cNvSpPr txBox="1"/>
          <p:nvPr/>
        </p:nvSpPr>
        <p:spPr>
          <a:xfrm>
            <a:off x="0" y="58846"/>
            <a:ext cx="6119540" cy="646330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/>
              <a:t>#include &lt;iostream&gt;</a:t>
            </a:r>
          </a:p>
          <a:p>
            <a:r>
              <a:rPr lang="en-US" b="1" dirty="0"/>
              <a:t>#include &lt;</a:t>
            </a:r>
            <a:r>
              <a:rPr lang="en-US" b="1" dirty="0" err="1"/>
              <a:t>cstdlib</a:t>
            </a:r>
            <a:r>
              <a:rPr lang="en-US" b="1" dirty="0"/>
              <a:t>&gt;</a:t>
            </a:r>
          </a:p>
          <a:p>
            <a:r>
              <a:rPr lang="en-US" b="1" dirty="0"/>
              <a:t>#include &lt;</a:t>
            </a:r>
            <a:r>
              <a:rPr lang="en-US" b="1" dirty="0" err="1"/>
              <a:t>ctime</a:t>
            </a:r>
            <a:r>
              <a:rPr lang="en-US" b="1" dirty="0"/>
              <a:t>&gt;</a:t>
            </a:r>
          </a:p>
          <a:p>
            <a:r>
              <a:rPr lang="en-US" b="1" dirty="0"/>
              <a:t>using namespace std;</a:t>
            </a:r>
          </a:p>
          <a:p>
            <a:r>
              <a:rPr lang="en-US" b="1" dirty="0"/>
              <a:t>int main() {</a:t>
            </a:r>
          </a:p>
          <a:p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    </a:t>
            </a:r>
            <a:r>
              <a:rPr lang="en-US" b="1" dirty="0" err="1">
                <a:solidFill>
                  <a:srgbClr val="FF0000"/>
                </a:solidFill>
                <a:highlight>
                  <a:srgbClr val="FFFF00"/>
                </a:highlight>
              </a:rPr>
              <a:t>srand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(time(0));  </a:t>
            </a:r>
            <a:r>
              <a:rPr lang="en-US" b="1" dirty="0">
                <a:solidFill>
                  <a:srgbClr val="FF0000"/>
                </a:solidFill>
              </a:rPr>
              <a:t>// </a:t>
            </a:r>
            <a:r>
              <a:rPr lang="en-US" b="1" dirty="0"/>
              <a:t>random number with the current time</a:t>
            </a:r>
          </a:p>
          <a:p>
            <a:r>
              <a:rPr lang="en-US" b="1" dirty="0"/>
              <a:t>    </a:t>
            </a:r>
            <a:r>
              <a:rPr lang="en-US" b="1" dirty="0" err="1"/>
              <a:t>cout</a:t>
            </a:r>
            <a:r>
              <a:rPr lang="en-US" b="1" dirty="0"/>
              <a:t> &lt;&lt; "Welcome to Rock-Paper-Scissors Game!"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while (true) {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"Choose your move:"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"1. Rock"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"2. Paper"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"3. Scissors"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"4. Quit"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int </a:t>
            </a:r>
            <a:r>
              <a:rPr lang="en-US" b="1" dirty="0" err="1"/>
              <a:t>userChoice</a:t>
            </a:r>
            <a:r>
              <a:rPr lang="en-US" b="1" dirty="0"/>
              <a:t>;</a:t>
            </a:r>
          </a:p>
          <a:p>
            <a:r>
              <a:rPr lang="en-US" b="1" dirty="0">
                <a:highlight>
                  <a:srgbClr val="FFFF00"/>
                </a:highlight>
              </a:rPr>
              <a:t>        </a:t>
            </a:r>
            <a:r>
              <a:rPr lang="en-US" b="1" dirty="0" err="1">
                <a:highlight>
                  <a:srgbClr val="FFFF00"/>
                </a:highlight>
              </a:rPr>
              <a:t>cout</a:t>
            </a:r>
            <a:r>
              <a:rPr lang="en-US" b="1" dirty="0">
                <a:highlight>
                  <a:srgbClr val="FFFF00"/>
                </a:highlight>
              </a:rPr>
              <a:t> &lt;&lt; "Enter your choice (1-4): ";</a:t>
            </a:r>
          </a:p>
          <a:p>
            <a:r>
              <a:rPr lang="en-US" b="1" dirty="0">
                <a:highlight>
                  <a:srgbClr val="FFFF00"/>
                </a:highlight>
              </a:rPr>
              <a:t>        </a:t>
            </a:r>
            <a:r>
              <a:rPr lang="en-US" b="1" dirty="0" err="1">
                <a:highlight>
                  <a:srgbClr val="FFFF00"/>
                </a:highlight>
              </a:rPr>
              <a:t>cin</a:t>
            </a:r>
            <a:r>
              <a:rPr lang="en-US" b="1" dirty="0">
                <a:highlight>
                  <a:srgbClr val="FFFF00"/>
                </a:highlight>
              </a:rPr>
              <a:t> &gt;&gt; </a:t>
            </a:r>
            <a:r>
              <a:rPr lang="en-US" b="1" dirty="0" err="1">
                <a:highlight>
                  <a:srgbClr val="FFFF00"/>
                </a:highlight>
              </a:rPr>
              <a:t>userChoice</a:t>
            </a:r>
            <a:r>
              <a:rPr lang="en-US" b="1" dirty="0">
                <a:highlight>
                  <a:srgbClr val="FFFF00"/>
                </a:highlight>
              </a:rPr>
              <a:t>;</a:t>
            </a:r>
          </a:p>
          <a:p>
            <a:r>
              <a:rPr lang="en-US" b="1" dirty="0">
                <a:solidFill>
                  <a:srgbClr val="FF0000"/>
                </a:solidFill>
              </a:rPr>
              <a:t> if(</a:t>
            </a:r>
            <a:r>
              <a:rPr lang="en-US" b="1" dirty="0" err="1">
                <a:solidFill>
                  <a:srgbClr val="FF0000"/>
                </a:solidFill>
              </a:rPr>
              <a:t>userChoice</a:t>
            </a:r>
            <a:r>
              <a:rPr lang="en-US" b="1" dirty="0">
                <a:solidFill>
                  <a:srgbClr val="FF0000"/>
                </a:solidFill>
              </a:rPr>
              <a:t> == 4) </a:t>
            </a:r>
            <a:r>
              <a:rPr lang="en-US" b="1" dirty="0"/>
              <a:t>{</a:t>
            </a:r>
          </a:p>
          <a:p>
            <a:r>
              <a:rPr lang="en-US" b="1" dirty="0"/>
              <a:t>            </a:t>
            </a:r>
            <a:r>
              <a:rPr lang="en-US" b="1" dirty="0" err="1"/>
              <a:t>cout</a:t>
            </a:r>
            <a:r>
              <a:rPr lang="en-US" b="1" dirty="0"/>
              <a:t> &lt;&lt; "Thanks for playing!"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    break;        }</a:t>
            </a:r>
          </a:p>
          <a:p>
            <a:r>
              <a:rPr lang="en-US" b="1" dirty="0">
                <a:solidFill>
                  <a:srgbClr val="FF0000"/>
                </a:solidFill>
              </a:rPr>
              <a:t>        if (</a:t>
            </a:r>
            <a:r>
              <a:rPr lang="en-US" b="1" dirty="0" err="1">
                <a:solidFill>
                  <a:srgbClr val="FF0000"/>
                </a:solidFill>
              </a:rPr>
              <a:t>userChoice</a:t>
            </a:r>
            <a:r>
              <a:rPr lang="en-US" b="1" dirty="0">
                <a:solidFill>
                  <a:srgbClr val="FF0000"/>
                </a:solidFill>
              </a:rPr>
              <a:t> &lt; 1 || </a:t>
            </a:r>
            <a:r>
              <a:rPr lang="en-US" b="1" dirty="0" err="1">
                <a:solidFill>
                  <a:srgbClr val="FF0000"/>
                </a:solidFill>
              </a:rPr>
              <a:t>userChoice</a:t>
            </a:r>
            <a:r>
              <a:rPr lang="en-US" b="1" dirty="0">
                <a:solidFill>
                  <a:srgbClr val="FF0000"/>
                </a:solidFill>
              </a:rPr>
              <a:t> &gt; 3) </a:t>
            </a:r>
            <a:r>
              <a:rPr lang="en-US" b="1" dirty="0"/>
              <a:t>{</a:t>
            </a:r>
          </a:p>
          <a:p>
            <a:r>
              <a:rPr lang="en-US" b="1" dirty="0"/>
              <a:t>            </a:t>
            </a:r>
            <a:r>
              <a:rPr lang="en-US" b="1" dirty="0" err="1"/>
              <a:t>cout</a:t>
            </a:r>
            <a:r>
              <a:rPr lang="en-US" b="1" dirty="0"/>
              <a:t> &lt;&lt; "Invalid choice. Please select again."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    continue;</a:t>
            </a:r>
          </a:p>
          <a:p>
            <a:r>
              <a:rPr lang="en-US" b="1" dirty="0"/>
              <a:t>       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949300-0635-D0FE-193A-6206D84C04AF}"/>
              </a:ext>
            </a:extLst>
          </p:cNvPr>
          <p:cNvSpPr txBox="1"/>
          <p:nvPr/>
        </p:nvSpPr>
        <p:spPr>
          <a:xfrm>
            <a:off x="6096000" y="58846"/>
            <a:ext cx="6119540" cy="674030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int </a:t>
            </a:r>
            <a:r>
              <a:rPr lang="en-US" b="1" dirty="0" err="1">
                <a:solidFill>
                  <a:srgbClr val="FF0000"/>
                </a:solidFill>
              </a:rPr>
              <a:t>computerChoice</a:t>
            </a:r>
            <a:r>
              <a:rPr lang="en-US" b="1" dirty="0">
                <a:solidFill>
                  <a:srgbClr val="FF0000"/>
                </a:solidFill>
              </a:rPr>
              <a:t> = rand() % 3 + 1;  </a:t>
            </a:r>
            <a:r>
              <a:rPr lang="en-US" b="1" dirty="0"/>
              <a:t>// Generate random computer choice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"Computer's choice: ";</a:t>
            </a:r>
          </a:p>
          <a:p>
            <a:r>
              <a:rPr lang="en-US" b="1" dirty="0"/>
              <a:t>        switch (</a:t>
            </a:r>
            <a:r>
              <a:rPr lang="en-US" b="1" dirty="0" err="1"/>
              <a:t>computerChoice</a:t>
            </a:r>
            <a:r>
              <a:rPr lang="en-US" b="1" dirty="0"/>
              <a:t>) {</a:t>
            </a:r>
          </a:p>
          <a:p>
            <a:r>
              <a:rPr lang="en-US" b="1" dirty="0"/>
              <a:t>            case 1: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cout</a:t>
            </a:r>
            <a:r>
              <a:rPr lang="en-US" b="1" dirty="0"/>
              <a:t> &lt;&lt; "Rock"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        break;</a:t>
            </a:r>
          </a:p>
          <a:p>
            <a:r>
              <a:rPr lang="en-US" b="1" dirty="0"/>
              <a:t>            case 2: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cout</a:t>
            </a:r>
            <a:r>
              <a:rPr lang="en-US" b="1" dirty="0"/>
              <a:t> &lt;&lt; "Paper"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        break;</a:t>
            </a:r>
          </a:p>
          <a:p>
            <a:r>
              <a:rPr lang="en-US" b="1" dirty="0"/>
              <a:t>            case 3: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cout</a:t>
            </a:r>
            <a:r>
              <a:rPr lang="en-US" b="1" dirty="0"/>
              <a:t> &lt;&lt; "Scissors"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        break;       }</a:t>
            </a:r>
          </a:p>
          <a:p>
            <a:r>
              <a:rPr lang="en-US" b="1" dirty="0"/>
              <a:t>        if (</a:t>
            </a:r>
            <a:r>
              <a:rPr lang="en-US" b="1" dirty="0" err="1"/>
              <a:t>userChoice</a:t>
            </a:r>
            <a:r>
              <a:rPr lang="en-US" b="1" dirty="0"/>
              <a:t> == </a:t>
            </a:r>
            <a:r>
              <a:rPr lang="en-US" b="1" dirty="0" err="1"/>
              <a:t>computerChoice</a:t>
            </a:r>
            <a:r>
              <a:rPr lang="en-US" b="1" dirty="0"/>
              <a:t>) {</a:t>
            </a:r>
          </a:p>
          <a:p>
            <a:r>
              <a:rPr lang="en-US" b="1" dirty="0"/>
              <a:t>            </a:t>
            </a:r>
            <a:r>
              <a:rPr lang="en-US" b="1" dirty="0" err="1"/>
              <a:t>cout</a:t>
            </a:r>
            <a:r>
              <a:rPr lang="en-US" b="1" dirty="0"/>
              <a:t> &lt;&lt; "It's a tie!"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} else if ((</a:t>
            </a:r>
            <a:r>
              <a:rPr lang="en-US" b="1" dirty="0" err="1"/>
              <a:t>userChoice</a:t>
            </a:r>
            <a:r>
              <a:rPr lang="en-US" b="1" dirty="0"/>
              <a:t> == 1 &amp;&amp; </a:t>
            </a:r>
            <a:r>
              <a:rPr lang="en-US" b="1" dirty="0" err="1"/>
              <a:t>computerChoice</a:t>
            </a:r>
            <a:r>
              <a:rPr lang="en-US" b="1" dirty="0"/>
              <a:t> == 3) ||</a:t>
            </a:r>
          </a:p>
          <a:p>
            <a:r>
              <a:rPr lang="en-US" b="1" dirty="0"/>
              <a:t>                   (</a:t>
            </a:r>
            <a:r>
              <a:rPr lang="en-US" b="1" dirty="0" err="1"/>
              <a:t>userChoice</a:t>
            </a:r>
            <a:r>
              <a:rPr lang="en-US" b="1" dirty="0"/>
              <a:t> == 2 &amp;&amp; </a:t>
            </a:r>
            <a:r>
              <a:rPr lang="en-US" b="1" dirty="0" err="1"/>
              <a:t>computerChoice</a:t>
            </a:r>
            <a:r>
              <a:rPr lang="en-US" b="1" dirty="0"/>
              <a:t> == 1) ||</a:t>
            </a:r>
          </a:p>
          <a:p>
            <a:r>
              <a:rPr lang="en-US" b="1" dirty="0"/>
              <a:t>                   (</a:t>
            </a:r>
            <a:r>
              <a:rPr lang="en-US" b="1" dirty="0" err="1"/>
              <a:t>userChoice</a:t>
            </a:r>
            <a:r>
              <a:rPr lang="en-US" b="1" dirty="0"/>
              <a:t> == 3 &amp;&amp; </a:t>
            </a:r>
            <a:r>
              <a:rPr lang="en-US" b="1" dirty="0" err="1"/>
              <a:t>computerChoice</a:t>
            </a:r>
            <a:r>
              <a:rPr lang="en-US" b="1" dirty="0"/>
              <a:t> == 2)) {</a:t>
            </a:r>
          </a:p>
          <a:p>
            <a:r>
              <a:rPr lang="en-US" b="1" dirty="0"/>
              <a:t>            </a:t>
            </a:r>
            <a:r>
              <a:rPr lang="en-US" b="1" dirty="0" err="1"/>
              <a:t>cout</a:t>
            </a:r>
            <a:r>
              <a:rPr lang="en-US" b="1" dirty="0"/>
              <a:t> &lt;&lt; "You win!"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} else {</a:t>
            </a:r>
          </a:p>
          <a:p>
            <a:r>
              <a:rPr lang="en-US" b="1" dirty="0"/>
              <a:t>            </a:t>
            </a:r>
            <a:r>
              <a:rPr lang="en-US" b="1" dirty="0" err="1"/>
              <a:t>cout</a:t>
            </a:r>
            <a:r>
              <a:rPr lang="en-US" b="1" dirty="0"/>
              <a:t> &lt;&lt; "Computer wins!" &lt;&lt; </a:t>
            </a:r>
            <a:r>
              <a:rPr lang="en-US" b="1" dirty="0" err="1"/>
              <a:t>endl</a:t>
            </a:r>
            <a:r>
              <a:rPr lang="en-US" b="1" dirty="0"/>
              <a:t>;        }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</a:t>
            </a:r>
            <a:r>
              <a:rPr lang="en-US" b="1" dirty="0" err="1"/>
              <a:t>endl</a:t>
            </a:r>
            <a:r>
              <a:rPr lang="en-US" b="1" dirty="0"/>
              <a:t>;    }</a:t>
            </a:r>
          </a:p>
          <a:p>
            <a:r>
              <a:rPr lang="en-US" b="1" dirty="0"/>
              <a:t>    return 0;</a:t>
            </a:r>
          </a:p>
          <a:p>
            <a:r>
              <a:rPr lang="en-US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209570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38</a:t>
            </a:fld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316764" y="836712"/>
            <a:ext cx="11875236" cy="181588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Lato" panose="020B0604020202020204" charset="0"/>
              </a:rPr>
              <a:t>Syntax:</a:t>
            </a:r>
          </a:p>
          <a:p>
            <a:endParaRPr lang="en-US" sz="1600" dirty="0">
              <a:latin typeface="Lato" panose="020B0604020202020204" charset="0"/>
            </a:endParaRPr>
          </a:p>
          <a:p>
            <a:r>
              <a:rPr lang="en-US" sz="2000" dirty="0">
                <a:latin typeface="Lato" panose="020B0604020202020204" charset="0"/>
              </a:rPr>
              <a:t>for (</a:t>
            </a:r>
            <a:r>
              <a:rPr lang="en-US" sz="2000" dirty="0">
                <a:solidFill>
                  <a:srgbClr val="FF0000"/>
                </a:solidFill>
                <a:latin typeface="Lato" panose="020B0604020202020204" charset="0"/>
              </a:rPr>
              <a:t>statement 1</a:t>
            </a:r>
            <a:r>
              <a:rPr lang="en-US" sz="2000" dirty="0">
                <a:latin typeface="Lato" panose="020B0604020202020204" charset="0"/>
              </a:rPr>
              <a:t>; </a:t>
            </a:r>
            <a:r>
              <a:rPr lang="en-US" sz="2000" dirty="0">
                <a:solidFill>
                  <a:srgbClr val="7030A0"/>
                </a:solidFill>
                <a:latin typeface="Lato" panose="020B0604020202020204" charset="0"/>
              </a:rPr>
              <a:t>statement 2</a:t>
            </a:r>
            <a:r>
              <a:rPr lang="en-US" sz="2000" dirty="0">
                <a:latin typeface="Lato" panose="020B0604020202020204" charset="0"/>
              </a:rPr>
              <a:t>; </a:t>
            </a:r>
            <a:r>
              <a:rPr lang="en-US" sz="2000" dirty="0">
                <a:solidFill>
                  <a:srgbClr val="FF0000"/>
                </a:solidFill>
                <a:latin typeface="Lato" panose="020B0604020202020204" charset="0"/>
              </a:rPr>
              <a:t>statement 3</a:t>
            </a:r>
            <a:r>
              <a:rPr lang="en-US" sz="2000" dirty="0">
                <a:latin typeface="Lato" panose="020B0604020202020204" charset="0"/>
              </a:rPr>
              <a:t>)</a:t>
            </a:r>
          </a:p>
          <a:p>
            <a:r>
              <a:rPr lang="en-US" sz="2000" dirty="0">
                <a:latin typeface="Lato" panose="020B0604020202020204" charset="0"/>
              </a:rPr>
              <a:t>{</a:t>
            </a:r>
          </a:p>
          <a:p>
            <a:r>
              <a:rPr lang="en-US" sz="2000" dirty="0">
                <a:latin typeface="Lato" panose="020B0604020202020204" charset="0"/>
              </a:rPr>
              <a:t>     // code block to be executed;</a:t>
            </a:r>
          </a:p>
          <a:p>
            <a:r>
              <a:rPr lang="en-US" sz="2000" dirty="0">
                <a:latin typeface="Lato" panose="020B0604020202020204" charset="0"/>
              </a:rPr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5464" y="3140968"/>
            <a:ext cx="10236512" cy="2352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C00000"/>
                </a:solidFill>
              </a:rPr>
              <a:t>Statement 1 </a:t>
            </a:r>
            <a:r>
              <a:rPr lang="en-US" sz="2000" dirty="0"/>
              <a:t>is executed (one time) before the execution of the code block. It is an </a:t>
            </a:r>
            <a:r>
              <a:rPr lang="en-US" sz="2000" b="1" dirty="0">
                <a:solidFill>
                  <a:srgbClr val="FF0000"/>
                </a:solidFill>
              </a:rPr>
              <a:t>initialization statement.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7030A0"/>
                </a:solidFill>
              </a:rPr>
              <a:t>Statement 2 </a:t>
            </a:r>
            <a:r>
              <a:rPr lang="en-US" sz="2000" dirty="0"/>
              <a:t>defines the condition for executing the code block. It is a </a:t>
            </a:r>
            <a:r>
              <a:rPr lang="en-US" sz="2000" b="1" dirty="0">
                <a:solidFill>
                  <a:srgbClr val="FF0000"/>
                </a:solidFill>
              </a:rPr>
              <a:t>conditional statement.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FF0000"/>
                </a:solidFill>
              </a:rPr>
              <a:t>Statement 3 </a:t>
            </a:r>
            <a:r>
              <a:rPr lang="en-US" sz="2000" dirty="0"/>
              <a:t>is executed (every time) after the code block has been executed. It is a </a:t>
            </a:r>
            <a:r>
              <a:rPr lang="en-US" sz="2000" b="1" dirty="0">
                <a:solidFill>
                  <a:srgbClr val="FF0000"/>
                </a:solidFill>
              </a:rPr>
              <a:t>updating statement.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0B6FD8-0717-D759-49FF-82898A5F5326}"/>
              </a:ext>
            </a:extLst>
          </p:cNvPr>
          <p:cNvSpPr txBox="1"/>
          <p:nvPr/>
        </p:nvSpPr>
        <p:spPr>
          <a:xfrm>
            <a:off x="0" y="44624"/>
            <a:ext cx="12192000" cy="61170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375" b="1" dirty="0">
                <a:latin typeface="Nunito Sans" panose="00000500000000000000" pitchFamily="2" charset="0"/>
              </a:rPr>
              <a:t>for Loop</a:t>
            </a:r>
          </a:p>
        </p:txBody>
      </p:sp>
    </p:spTree>
    <p:extLst>
      <p:ext uri="{BB962C8B-B14F-4D97-AF65-F5344CB8AC3E}">
        <p14:creationId xmlns:p14="http://schemas.microsoft.com/office/powerpoint/2010/main" val="1427914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39</a:t>
            </a:fld>
            <a:endParaRPr/>
          </a:p>
        </p:txBody>
      </p:sp>
      <p:sp>
        <p:nvSpPr>
          <p:cNvPr id="94" name="Google Shape;94;p13"/>
          <p:cNvSpPr txBox="1"/>
          <p:nvPr/>
        </p:nvSpPr>
        <p:spPr>
          <a:xfrm>
            <a:off x="0" y="2456"/>
            <a:ext cx="12192000" cy="76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spcBef>
                <a:spcPts val="600"/>
              </a:spcBef>
            </a:pPr>
            <a:r>
              <a:rPr lang="en-US" sz="2400" b="1" dirty="0">
                <a:latin typeface="Nunito Sans" panose="00000500000000000000" pitchFamily="2" charset="0"/>
              </a:rPr>
              <a:t>for Loop</a:t>
            </a:r>
          </a:p>
          <a:p>
            <a:pPr algn="ctr">
              <a:spcBef>
                <a:spcPts val="600"/>
              </a:spcBef>
            </a:pPr>
            <a:endParaRPr sz="2400" u="sng" dirty="0">
              <a:solidFill>
                <a:schemeClr val="accent5">
                  <a:lumMod val="7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50" name="Picture 2" descr="C/C++ For loop with Examples - GeeksforGeeks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6" t="17298" r="10786" b="4671"/>
          <a:stretch/>
        </p:blipFill>
        <p:spPr bwMode="auto">
          <a:xfrm>
            <a:off x="2514601" y="1066800"/>
            <a:ext cx="6769859" cy="4129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7200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3030" y="0"/>
            <a:ext cx="12088969" cy="6801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Q) What will be output if you will compile and execute the following </a:t>
            </a:r>
            <a:r>
              <a:rPr lang="en-IN" sz="2800" b="1" dirty="0" err="1">
                <a:solidFill>
                  <a:srgbClr val="FF0000"/>
                </a:solidFill>
              </a:rPr>
              <a:t>c++</a:t>
            </a:r>
            <a:r>
              <a:rPr lang="en-IN" sz="2800" b="1" dirty="0">
                <a:solidFill>
                  <a:srgbClr val="FF0000"/>
                </a:solidFill>
              </a:rPr>
              <a:t> code?</a:t>
            </a:r>
            <a:endParaRPr lang="en-US" sz="2800" b="1" dirty="0">
              <a:solidFill>
                <a:srgbClr val="FF0000"/>
              </a:solidFill>
            </a:endParaRPr>
          </a:p>
          <a:p>
            <a:r>
              <a:rPr lang="en-US" sz="2400" dirty="0"/>
              <a:t>#include &lt;iostream&gt;</a:t>
            </a:r>
          </a:p>
          <a:p>
            <a:pPr lvl="1"/>
            <a:r>
              <a:rPr lang="en-US" sz="2400" dirty="0"/>
              <a:t>using namespace std;</a:t>
            </a:r>
          </a:p>
          <a:p>
            <a:pPr lvl="1"/>
            <a:r>
              <a:rPr lang="en-US" sz="2400" dirty="0"/>
              <a:t>int main() {</a:t>
            </a:r>
          </a:p>
          <a:p>
            <a:pPr lvl="1"/>
            <a:r>
              <a:rPr lang="en-US" sz="2400" dirty="0"/>
              <a:t>    int a = 4;</a:t>
            </a:r>
          </a:p>
          <a:p>
            <a:pPr lvl="1"/>
            <a:r>
              <a:rPr lang="en-US" sz="2400" b="1" dirty="0"/>
              <a:t>    if (a == 4) {</a:t>
            </a:r>
          </a:p>
          <a:p>
            <a:pPr lvl="1"/>
            <a:r>
              <a:rPr lang="en-US" sz="2400" b="1" dirty="0"/>
              <a:t>        a = (a &amp; 7);         </a:t>
            </a:r>
          </a:p>
          <a:p>
            <a:pPr lvl="1"/>
            <a:r>
              <a:rPr lang="en-US" sz="2400" b="1" dirty="0"/>
              <a:t>        </a:t>
            </a:r>
            <a:r>
              <a:rPr lang="en-US" sz="2400" b="1" dirty="0" err="1"/>
              <a:t>cout</a:t>
            </a:r>
            <a:r>
              <a:rPr lang="en-US" sz="2400" b="1" dirty="0"/>
              <a:t> &lt;&lt; a;</a:t>
            </a:r>
          </a:p>
          <a:p>
            <a:pPr lvl="1"/>
            <a:r>
              <a:rPr lang="en-US" sz="2400" b="1" dirty="0"/>
              <a:t>    } else {</a:t>
            </a:r>
          </a:p>
          <a:p>
            <a:pPr lvl="1"/>
            <a:r>
              <a:rPr lang="en-US" sz="2400" b="1" dirty="0"/>
              <a:t>        a = a &gt;&gt; 2;</a:t>
            </a:r>
          </a:p>
          <a:p>
            <a:pPr lvl="1"/>
            <a:r>
              <a:rPr lang="en-US" sz="2400" b="1" dirty="0"/>
              <a:t>        </a:t>
            </a:r>
            <a:r>
              <a:rPr lang="en-US" sz="2400" b="1" dirty="0" err="1"/>
              <a:t>cout</a:t>
            </a:r>
            <a:r>
              <a:rPr lang="en-US" sz="2400" b="1" dirty="0"/>
              <a:t> &lt;&lt; a;</a:t>
            </a:r>
          </a:p>
          <a:p>
            <a:pPr lvl="1"/>
            <a:r>
              <a:rPr lang="en-US" sz="2400" b="1" dirty="0"/>
              <a:t>    }</a:t>
            </a:r>
          </a:p>
          <a:p>
            <a:pPr lvl="1"/>
            <a:r>
              <a:rPr lang="en-US" sz="2400" dirty="0"/>
              <a:t>    return 0;</a:t>
            </a:r>
          </a:p>
          <a:p>
            <a:pPr lvl="1"/>
            <a:r>
              <a:rPr lang="en-US" sz="2400" dirty="0"/>
              <a:t>}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IN" sz="2400" b="1" dirty="0"/>
              <a:t>4</a:t>
            </a:r>
            <a:endParaRPr lang="en-US" sz="2400" b="1" dirty="0"/>
          </a:p>
          <a:p>
            <a:pPr marL="457200" lvl="0" indent="-457200">
              <a:buFont typeface="+mj-lt"/>
              <a:buAutoNum type="arabicPeriod"/>
            </a:pPr>
            <a:r>
              <a:rPr lang="en-IN" sz="2400" dirty="0"/>
              <a:t>2</a:t>
            </a:r>
            <a:endParaRPr lang="en-US" sz="2400" dirty="0"/>
          </a:p>
          <a:p>
            <a:pPr marL="457200" lvl="0" indent="-457200">
              <a:buFont typeface="+mj-lt"/>
              <a:buAutoNum type="arabicPeriod"/>
            </a:pPr>
            <a:r>
              <a:rPr lang="en-IN" sz="2400" dirty="0"/>
              <a:t>8</a:t>
            </a:r>
            <a:endParaRPr lang="en-US" sz="2400" dirty="0"/>
          </a:p>
          <a:p>
            <a:pPr marL="457200" lvl="0" indent="-457200">
              <a:buFont typeface="+mj-lt"/>
              <a:buAutoNum type="arabicPeriod"/>
            </a:pPr>
            <a:r>
              <a:rPr lang="en-IN" sz="2400" dirty="0"/>
              <a:t>1</a:t>
            </a:r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38CD3F-B3F4-FECF-93A8-52295FAA37E9}"/>
              </a:ext>
            </a:extLst>
          </p:cNvPr>
          <p:cNvSpPr txBox="1"/>
          <p:nvPr/>
        </p:nvSpPr>
        <p:spPr>
          <a:xfrm>
            <a:off x="7320136" y="1951672"/>
            <a:ext cx="23042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0 1 0 0   </a:t>
            </a:r>
            <a:r>
              <a:rPr lang="en-US" dirty="0">
                <a:sym typeface="Wingdings" panose="05000000000000000000" pitchFamily="2" charset="2"/>
              </a:rPr>
              <a:t> 4</a:t>
            </a:r>
            <a:endParaRPr lang="en-US" dirty="0"/>
          </a:p>
          <a:p>
            <a:r>
              <a:rPr lang="en-US" dirty="0"/>
              <a:t>0 1 1 1  </a:t>
            </a:r>
            <a:r>
              <a:rPr lang="en-US" dirty="0">
                <a:sym typeface="Wingdings" panose="05000000000000000000" pitchFamily="2" charset="2"/>
              </a:rPr>
              <a:t> 7</a:t>
            </a:r>
            <a:endParaRPr lang="en-US" dirty="0"/>
          </a:p>
          <a:p>
            <a:r>
              <a:rPr lang="en-US" dirty="0"/>
              <a:t>---------</a:t>
            </a:r>
          </a:p>
          <a:p>
            <a:r>
              <a:rPr lang="en-US" dirty="0"/>
              <a:t>0 1 0 0  </a:t>
            </a:r>
            <a:r>
              <a:rPr lang="en-US" dirty="0">
                <a:sym typeface="Wingdings" panose="05000000000000000000" pitchFamily="2" charset="2"/>
              </a:rPr>
              <a:t>4</a:t>
            </a:r>
            <a:endParaRPr lang="en-US" dirty="0"/>
          </a:p>
          <a:p>
            <a:r>
              <a:rPr lang="en-US" dirty="0"/>
              <a:t>----------</a:t>
            </a:r>
          </a:p>
        </p:txBody>
      </p:sp>
    </p:spTree>
    <p:extLst>
      <p:ext uri="{BB962C8B-B14F-4D97-AF65-F5344CB8AC3E}">
        <p14:creationId xmlns:p14="http://schemas.microsoft.com/office/powerpoint/2010/main" val="2673243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40</a:t>
            </a:fld>
            <a:endParaRPr/>
          </a:p>
        </p:txBody>
      </p:sp>
      <p:cxnSp>
        <p:nvCxnSpPr>
          <p:cNvPr id="3" name="Straight Connector 2"/>
          <p:cNvCxnSpPr/>
          <p:nvPr/>
        </p:nvCxnSpPr>
        <p:spPr>
          <a:xfrm>
            <a:off x="1524000" y="921215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6769803" y="1365243"/>
            <a:ext cx="49034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C00000"/>
                </a:solidFill>
              </a:rPr>
              <a:t>LOGIC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C00000"/>
                </a:solidFill>
              </a:rPr>
              <a:t>read the value of </a:t>
            </a:r>
            <a:r>
              <a:rPr lang="en-US" sz="2000" b="1" dirty="0">
                <a:solidFill>
                  <a:srgbClr val="C00000"/>
                </a:solidFill>
              </a:rPr>
              <a:t>N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C00000"/>
                </a:solidFill>
              </a:rPr>
              <a:t>Declare and initialize </a:t>
            </a:r>
            <a:r>
              <a:rPr lang="en-US" sz="2000" b="1" dirty="0">
                <a:solidFill>
                  <a:srgbClr val="C00000"/>
                </a:solidFill>
              </a:rPr>
              <a:t>sum=0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C00000"/>
                </a:solidFill>
              </a:rPr>
              <a:t>Loop through </a:t>
            </a:r>
            <a:r>
              <a:rPr lang="en-US" sz="2000" b="1" dirty="0">
                <a:solidFill>
                  <a:srgbClr val="C00000"/>
                </a:solidFill>
              </a:rPr>
              <a:t>sum=sum+1</a:t>
            </a:r>
            <a:endParaRPr lang="en-US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0B6FD8-0717-D759-49FF-82898A5F5326}"/>
              </a:ext>
            </a:extLst>
          </p:cNvPr>
          <p:cNvSpPr txBox="1"/>
          <p:nvPr/>
        </p:nvSpPr>
        <p:spPr>
          <a:xfrm>
            <a:off x="0" y="116633"/>
            <a:ext cx="1082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Write a C++ program to calculate sum of first N natural numbers.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A18CC8-6F7F-3483-DC30-663575A0A4C9}"/>
              </a:ext>
            </a:extLst>
          </p:cNvPr>
          <p:cNvSpPr txBox="1"/>
          <p:nvPr/>
        </p:nvSpPr>
        <p:spPr>
          <a:xfrm>
            <a:off x="407368" y="1340768"/>
            <a:ext cx="5580992" cy="34163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Output:</a:t>
            </a:r>
          </a:p>
          <a:p>
            <a:r>
              <a:rPr lang="en-US" dirty="0"/>
              <a:t>RUN 1:</a:t>
            </a:r>
          </a:p>
          <a:p>
            <a:r>
              <a:rPr lang="en-US" dirty="0"/>
              <a:t>Enter the value of N: 100</a:t>
            </a:r>
          </a:p>
          <a:p>
            <a:r>
              <a:rPr lang="en-US" dirty="0"/>
              <a:t>Sum is: 5050</a:t>
            </a:r>
          </a:p>
          <a:p>
            <a:endParaRPr lang="en-US" dirty="0"/>
          </a:p>
          <a:p>
            <a:r>
              <a:rPr lang="en-US" dirty="0"/>
              <a:t>RUN 2:</a:t>
            </a:r>
          </a:p>
          <a:p>
            <a:r>
              <a:rPr lang="en-US" dirty="0"/>
              <a:t>Enter the value of N: 10</a:t>
            </a:r>
          </a:p>
          <a:p>
            <a:r>
              <a:rPr lang="en-US" dirty="0"/>
              <a:t>Sum is: 55</a:t>
            </a:r>
          </a:p>
          <a:p>
            <a:endParaRPr lang="en-US" dirty="0"/>
          </a:p>
          <a:p>
            <a:r>
              <a:rPr lang="en-US" dirty="0" err="1"/>
              <a:t>RUn</a:t>
            </a:r>
            <a:r>
              <a:rPr lang="en-US" dirty="0"/>
              <a:t> 3:</a:t>
            </a:r>
          </a:p>
          <a:p>
            <a:r>
              <a:rPr lang="en-US" dirty="0"/>
              <a:t>Enter the value of N: 3</a:t>
            </a:r>
          </a:p>
          <a:p>
            <a:r>
              <a:rPr lang="en-US" dirty="0"/>
              <a:t>Sum is: 6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8784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41</a:t>
            </a:fld>
            <a:endParaRPr/>
          </a:p>
        </p:txBody>
      </p:sp>
      <p:cxnSp>
        <p:nvCxnSpPr>
          <p:cNvPr id="3" name="Straight Connector 2"/>
          <p:cNvCxnSpPr/>
          <p:nvPr/>
        </p:nvCxnSpPr>
        <p:spPr>
          <a:xfrm>
            <a:off x="1524000" y="921215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60B6FD8-0717-D759-49FF-82898A5F5326}"/>
              </a:ext>
            </a:extLst>
          </p:cNvPr>
          <p:cNvSpPr txBox="1"/>
          <p:nvPr/>
        </p:nvSpPr>
        <p:spPr>
          <a:xfrm>
            <a:off x="0" y="19054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Write a C++  program to calculate sum of first N natural numbers.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A18CC8-6F7F-3483-DC30-663575A0A4C9}"/>
              </a:ext>
            </a:extLst>
          </p:cNvPr>
          <p:cNvSpPr txBox="1"/>
          <p:nvPr/>
        </p:nvSpPr>
        <p:spPr>
          <a:xfrm>
            <a:off x="1676400" y="914401"/>
            <a:ext cx="8876875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b="1" dirty="0"/>
              <a:t>#include &lt;iostream&gt;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using namespace std;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int main() {</a:t>
            </a:r>
          </a:p>
          <a:p>
            <a:pPr lvl="1"/>
            <a:r>
              <a:rPr lang="en-US" b="1" dirty="0"/>
              <a:t>    int n, </a:t>
            </a:r>
            <a:r>
              <a:rPr lang="en-US" b="1" dirty="0" err="1"/>
              <a:t>i</a:t>
            </a:r>
            <a:r>
              <a:rPr lang="en-US" b="1" dirty="0"/>
              <a:t>;</a:t>
            </a:r>
          </a:p>
          <a:p>
            <a:pPr lvl="1"/>
            <a:r>
              <a:rPr lang="en-US" b="1" dirty="0"/>
              <a:t>    int sum;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    </a:t>
            </a:r>
            <a:r>
              <a:rPr lang="en-US" b="1" dirty="0" err="1"/>
              <a:t>cout</a:t>
            </a:r>
            <a:r>
              <a:rPr lang="en-US" b="1" dirty="0"/>
              <a:t> &lt;&lt; "Enter the value of N: ";</a:t>
            </a:r>
          </a:p>
          <a:p>
            <a:pPr lvl="1"/>
            <a:r>
              <a:rPr lang="en-US" b="1" dirty="0"/>
              <a:t>    </a:t>
            </a:r>
            <a:r>
              <a:rPr lang="en-US" b="1" dirty="0" err="1"/>
              <a:t>cin</a:t>
            </a:r>
            <a:r>
              <a:rPr lang="en-US" b="1" dirty="0"/>
              <a:t> &gt;&gt; n;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    sum = 0;</a:t>
            </a:r>
          </a:p>
          <a:p>
            <a:pPr lvl="1"/>
            <a:r>
              <a:rPr lang="en-US" b="1" dirty="0">
                <a:highlight>
                  <a:srgbClr val="FFFF00"/>
                </a:highlight>
              </a:rPr>
              <a:t>    for (</a:t>
            </a:r>
            <a:r>
              <a:rPr lang="en-US" b="1" dirty="0" err="1">
                <a:highlight>
                  <a:srgbClr val="FFFF00"/>
                </a:highlight>
              </a:rPr>
              <a:t>i</a:t>
            </a:r>
            <a:r>
              <a:rPr lang="en-US" b="1" dirty="0">
                <a:highlight>
                  <a:srgbClr val="FFFF00"/>
                </a:highlight>
              </a:rPr>
              <a:t> = 1; </a:t>
            </a:r>
            <a:r>
              <a:rPr lang="en-US" b="1" dirty="0" err="1">
                <a:highlight>
                  <a:srgbClr val="FFFF00"/>
                </a:highlight>
              </a:rPr>
              <a:t>i</a:t>
            </a:r>
            <a:r>
              <a:rPr lang="en-US" b="1" dirty="0">
                <a:highlight>
                  <a:srgbClr val="FFFF00"/>
                </a:highlight>
              </a:rPr>
              <a:t> &lt;= n; </a:t>
            </a:r>
            <a:r>
              <a:rPr lang="en-US" b="1" dirty="0" err="1">
                <a:highlight>
                  <a:srgbClr val="FFFF00"/>
                </a:highlight>
              </a:rPr>
              <a:t>i</a:t>
            </a:r>
            <a:r>
              <a:rPr lang="en-US" b="1" dirty="0">
                <a:highlight>
                  <a:srgbClr val="FFFF00"/>
                </a:highlight>
              </a:rPr>
              <a:t>++)</a:t>
            </a:r>
          </a:p>
          <a:p>
            <a:pPr lvl="1"/>
            <a:r>
              <a:rPr lang="en-US" b="1" dirty="0">
                <a:highlight>
                  <a:srgbClr val="FFFF00"/>
                </a:highlight>
              </a:rPr>
              <a:t>        sum += </a:t>
            </a:r>
            <a:r>
              <a:rPr lang="en-US" b="1" dirty="0" err="1">
                <a:highlight>
                  <a:srgbClr val="FFFF00"/>
                </a:highlight>
              </a:rPr>
              <a:t>i</a:t>
            </a:r>
            <a:r>
              <a:rPr lang="en-US" b="1" dirty="0">
                <a:highlight>
                  <a:srgbClr val="FFFF00"/>
                </a:highlight>
              </a:rPr>
              <a:t>;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    </a:t>
            </a:r>
            <a:r>
              <a:rPr lang="en-US" b="1" dirty="0" err="1"/>
              <a:t>cout</a:t>
            </a:r>
            <a:r>
              <a:rPr lang="en-US" b="1" dirty="0"/>
              <a:t> &lt;&lt; "Sum is: " &lt;&lt; sum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pPr lvl="1"/>
            <a:endParaRPr lang="en-US" b="1" dirty="0"/>
          </a:p>
          <a:p>
            <a:pPr lvl="1"/>
            <a:r>
              <a:rPr lang="en-US" b="1" dirty="0"/>
              <a:t>    return 0;</a:t>
            </a:r>
          </a:p>
          <a:p>
            <a:pPr lvl="1"/>
            <a:r>
              <a:rPr lang="en-US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994746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42</a:t>
            </a:fld>
            <a:endParaRPr/>
          </a:p>
        </p:txBody>
      </p:sp>
      <p:cxnSp>
        <p:nvCxnSpPr>
          <p:cNvPr id="3" name="Straight Connector 2"/>
          <p:cNvCxnSpPr/>
          <p:nvPr/>
        </p:nvCxnSpPr>
        <p:spPr>
          <a:xfrm>
            <a:off x="1524000" y="921215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60B6FD8-0717-D759-49FF-82898A5F5326}"/>
              </a:ext>
            </a:extLst>
          </p:cNvPr>
          <p:cNvSpPr txBox="1"/>
          <p:nvPr/>
        </p:nvSpPr>
        <p:spPr>
          <a:xfrm>
            <a:off x="119336" y="76201"/>
            <a:ext cx="10701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Write a C++ Program To </a:t>
            </a:r>
            <a:r>
              <a:rPr lang="en-US" sz="2400" b="1" dirty="0">
                <a:solidFill>
                  <a:srgbClr val="FF0000"/>
                </a:solidFill>
                <a:latin typeface="segoe ui" panose="020B0502040204020203" pitchFamily="34" charset="0"/>
              </a:rPr>
              <a:t>print Odd Numbers</a:t>
            </a:r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 between 1 To n using for -loop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A18CC8-6F7F-3483-DC30-663575A0A4C9}"/>
              </a:ext>
            </a:extLst>
          </p:cNvPr>
          <p:cNvSpPr txBox="1"/>
          <p:nvPr/>
        </p:nvSpPr>
        <p:spPr>
          <a:xfrm>
            <a:off x="335360" y="1304565"/>
            <a:ext cx="3744416" cy="2585323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/>
              <a:t>OUTPUT:</a:t>
            </a:r>
          </a:p>
          <a:p>
            <a:r>
              <a:rPr lang="en-US" dirty="0"/>
              <a:t>Enter how many number you want</a:t>
            </a:r>
          </a:p>
          <a:p>
            <a:r>
              <a:rPr lang="en-US" dirty="0"/>
              <a:t>10</a:t>
            </a:r>
          </a:p>
          <a:p>
            <a:r>
              <a:rPr lang="en-US" dirty="0"/>
              <a:t>Odd Numbers Between 1 to 10 :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3</a:t>
            </a:r>
          </a:p>
          <a:p>
            <a:r>
              <a:rPr lang="en-US" dirty="0"/>
              <a:t>5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9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55CC8A-2F47-EB7E-DFF8-A15944DA54A9}"/>
              </a:ext>
            </a:extLst>
          </p:cNvPr>
          <p:cNvSpPr txBox="1"/>
          <p:nvPr/>
        </p:nvSpPr>
        <p:spPr>
          <a:xfrm>
            <a:off x="5303913" y="1473841"/>
            <a:ext cx="655272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dirty="0">
                <a:solidFill>
                  <a:srgbClr val="000000"/>
                </a:solidFill>
                <a:latin typeface="segoe ui" panose="020B0502040204020203" pitchFamily="34" charset="0"/>
              </a:rPr>
              <a:t>Logic:</a:t>
            </a:r>
            <a:endParaRPr lang="en-US" sz="2400" dirty="0">
              <a:solidFill>
                <a:srgbClr val="000000"/>
              </a:solidFill>
              <a:latin typeface="segoe ui" panose="020B0502040204020203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00"/>
                </a:solidFill>
                <a:latin typeface="segoe ui" panose="020B0502040204020203" pitchFamily="34" charset="0"/>
              </a:rPr>
              <a:t>Read </a:t>
            </a:r>
            <a:r>
              <a:rPr lang="en-US" sz="2400" b="1" dirty="0">
                <a:solidFill>
                  <a:srgbClr val="000000"/>
                </a:solidFill>
                <a:latin typeface="segoe ui" panose="020B0502040204020203" pitchFamily="34" charset="0"/>
              </a:rPr>
              <a:t>n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00"/>
                </a:solidFill>
                <a:latin typeface="segoe ui" panose="020B0502040204020203" pitchFamily="34" charset="0"/>
              </a:rPr>
              <a:t>Declare and Initialize </a:t>
            </a:r>
            <a:r>
              <a:rPr lang="en-US" sz="2400" b="1" dirty="0">
                <a:solidFill>
                  <a:srgbClr val="000000"/>
                </a:solidFill>
                <a:latin typeface="segoe ui" panose="020B0502040204020203" pitchFamily="34" charset="0"/>
              </a:rPr>
              <a:t>number=1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000000"/>
                </a:solidFill>
                <a:latin typeface="segoe ui" panose="020B0502040204020203" pitchFamily="34" charset="0"/>
              </a:rPr>
              <a:t>checking the condition </a:t>
            </a:r>
            <a:r>
              <a:rPr lang="en-US" sz="2400" dirty="0">
                <a:solidFill>
                  <a:srgbClr val="DC143C"/>
                </a:solidFill>
                <a:latin typeface="Consolas" panose="020B0609020204030204" pitchFamily="49" charset="0"/>
              </a:rPr>
              <a:t>number&lt;=n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rgbClr val="000000"/>
                </a:solidFill>
                <a:latin typeface="segoe ui" panose="020B0502040204020203" pitchFamily="34" charset="0"/>
              </a:rPr>
              <a:t>within the loop, to check whether number is EVEN or not </a:t>
            </a:r>
          </a:p>
          <a:p>
            <a:pPr algn="l"/>
            <a:r>
              <a:rPr lang="en-US" sz="2000" dirty="0">
                <a:solidFill>
                  <a:srgbClr val="000000"/>
                </a:solidFill>
                <a:latin typeface="segoe ui" panose="020B0502040204020203" pitchFamily="34" charset="0"/>
              </a:rPr>
              <a:t>    </a:t>
            </a:r>
            <a:r>
              <a:rPr lang="en-IN" sz="2400" dirty="0">
                <a:solidFill>
                  <a:srgbClr val="DC143C"/>
                </a:solidFill>
                <a:latin typeface="Consolas" panose="020B0609020204030204" pitchFamily="49" charset="0"/>
              </a:rPr>
              <a:t>(number%2!=0)</a:t>
            </a:r>
            <a:endParaRPr lang="en-US" sz="2400" dirty="0">
              <a:solidFill>
                <a:srgbClr val="000000"/>
              </a:solidFill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34664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43</a:t>
            </a:fld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0B6FD8-0717-D759-49FF-82898A5F5326}"/>
              </a:ext>
            </a:extLst>
          </p:cNvPr>
          <p:cNvSpPr txBox="1"/>
          <p:nvPr/>
        </p:nvSpPr>
        <p:spPr>
          <a:xfrm>
            <a:off x="0" y="126622"/>
            <a:ext cx="1120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//C++ Program To Print Odd Numbers Between 1 To N using “for”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A18CC8-6F7F-3483-DC30-663575A0A4C9}"/>
              </a:ext>
            </a:extLst>
          </p:cNvPr>
          <p:cNvSpPr txBox="1"/>
          <p:nvPr/>
        </p:nvSpPr>
        <p:spPr>
          <a:xfrm>
            <a:off x="269081" y="944127"/>
            <a:ext cx="11377264" cy="55050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IN" dirty="0"/>
              <a:t>#include &lt;iostream&gt;</a:t>
            </a:r>
          </a:p>
          <a:p>
            <a:pPr lvl="1"/>
            <a:endParaRPr lang="en-IN" dirty="0"/>
          </a:p>
          <a:p>
            <a:pPr lvl="1"/>
            <a:r>
              <a:rPr lang="en-IN" dirty="0"/>
              <a:t>using namespace std;</a:t>
            </a:r>
          </a:p>
          <a:p>
            <a:pPr lvl="1"/>
            <a:endParaRPr lang="en-IN" dirty="0"/>
          </a:p>
          <a:p>
            <a:pPr lvl="1"/>
            <a:r>
              <a:rPr lang="en-IN" dirty="0"/>
              <a:t>int main() {</a:t>
            </a:r>
          </a:p>
          <a:p>
            <a:pPr lvl="1"/>
            <a:r>
              <a:rPr lang="en-IN" dirty="0"/>
              <a:t>    int </a:t>
            </a:r>
            <a:r>
              <a:rPr lang="en-IN" dirty="0" err="1"/>
              <a:t>i</a:t>
            </a:r>
            <a:r>
              <a:rPr lang="en-IN" dirty="0"/>
              <a:t>, n;</a:t>
            </a:r>
          </a:p>
          <a:p>
            <a:pPr lvl="1"/>
            <a:endParaRPr lang="en-IN" dirty="0"/>
          </a:p>
          <a:p>
            <a:pPr lvl="1"/>
            <a:r>
              <a:rPr lang="en-IN" dirty="0"/>
              <a:t>    </a:t>
            </a:r>
            <a:r>
              <a:rPr lang="en-IN" dirty="0" err="1"/>
              <a:t>cout</a:t>
            </a:r>
            <a:r>
              <a:rPr lang="en-IN" dirty="0"/>
              <a:t> &lt;&lt; "Enter how many numbers you want: ";</a:t>
            </a:r>
          </a:p>
          <a:p>
            <a:pPr lvl="1"/>
            <a:r>
              <a:rPr lang="en-IN" dirty="0"/>
              <a:t>    </a:t>
            </a:r>
            <a:r>
              <a:rPr lang="en-IN" dirty="0" err="1"/>
              <a:t>cin</a:t>
            </a:r>
            <a:r>
              <a:rPr lang="en-IN" dirty="0"/>
              <a:t> &gt;&gt; n;</a:t>
            </a:r>
          </a:p>
          <a:p>
            <a:pPr lvl="1"/>
            <a:endParaRPr lang="en-IN" dirty="0"/>
          </a:p>
          <a:p>
            <a:pPr lvl="1"/>
            <a:r>
              <a:rPr lang="en-IN" dirty="0"/>
              <a:t>    </a:t>
            </a:r>
            <a:r>
              <a:rPr lang="en-IN" dirty="0" err="1"/>
              <a:t>cout</a:t>
            </a:r>
            <a:r>
              <a:rPr lang="en-IN" dirty="0"/>
              <a:t> &lt;&lt; "Odd Numbers Between 1 to " &lt;&lt; n &lt;&lt; ":\n";</a:t>
            </a:r>
          </a:p>
          <a:p>
            <a:pPr lvl="1"/>
            <a:r>
              <a:rPr lang="en-IN" b="1" dirty="0">
                <a:highlight>
                  <a:srgbClr val="FFFF00"/>
                </a:highlight>
              </a:rPr>
              <a:t>    for (</a:t>
            </a:r>
            <a:r>
              <a:rPr lang="en-IN" b="1" dirty="0" err="1">
                <a:highlight>
                  <a:srgbClr val="FFFF00"/>
                </a:highlight>
              </a:rPr>
              <a:t>i</a:t>
            </a:r>
            <a:r>
              <a:rPr lang="en-IN" b="1" dirty="0">
                <a:highlight>
                  <a:srgbClr val="FFFF00"/>
                </a:highlight>
              </a:rPr>
              <a:t> = 1; </a:t>
            </a:r>
            <a:r>
              <a:rPr lang="en-IN" b="1" dirty="0" err="1">
                <a:highlight>
                  <a:srgbClr val="FFFF00"/>
                </a:highlight>
              </a:rPr>
              <a:t>i</a:t>
            </a:r>
            <a:r>
              <a:rPr lang="en-IN" b="1" dirty="0">
                <a:highlight>
                  <a:srgbClr val="FFFF00"/>
                </a:highlight>
              </a:rPr>
              <a:t> &lt;= n; </a:t>
            </a:r>
            <a:r>
              <a:rPr lang="en-IN" b="1" dirty="0" err="1">
                <a:highlight>
                  <a:srgbClr val="FFFF00"/>
                </a:highlight>
              </a:rPr>
              <a:t>i</a:t>
            </a:r>
            <a:r>
              <a:rPr lang="en-IN" b="1" dirty="0">
                <a:highlight>
                  <a:srgbClr val="FFFF00"/>
                </a:highlight>
              </a:rPr>
              <a:t>++) {</a:t>
            </a:r>
          </a:p>
          <a:p>
            <a:pPr lvl="1"/>
            <a:r>
              <a:rPr lang="en-IN" b="1" dirty="0">
                <a:highlight>
                  <a:srgbClr val="FFFF00"/>
                </a:highlight>
              </a:rPr>
              <a:t>        if (</a:t>
            </a:r>
            <a:r>
              <a:rPr lang="en-IN" b="1" dirty="0" err="1">
                <a:highlight>
                  <a:srgbClr val="FFFF00"/>
                </a:highlight>
              </a:rPr>
              <a:t>i</a:t>
            </a:r>
            <a:r>
              <a:rPr lang="en-IN" b="1" dirty="0">
                <a:highlight>
                  <a:srgbClr val="FFFF00"/>
                </a:highlight>
              </a:rPr>
              <a:t> % 2 != 0) {</a:t>
            </a:r>
          </a:p>
          <a:p>
            <a:pPr lvl="1"/>
            <a:r>
              <a:rPr lang="en-IN" b="1" dirty="0">
                <a:highlight>
                  <a:srgbClr val="FFFF00"/>
                </a:highlight>
              </a:rPr>
              <a:t>            </a:t>
            </a:r>
            <a:r>
              <a:rPr lang="en-IN" b="1" dirty="0" err="1">
                <a:highlight>
                  <a:srgbClr val="FFFF00"/>
                </a:highlight>
              </a:rPr>
              <a:t>cout</a:t>
            </a:r>
            <a:r>
              <a:rPr lang="en-IN" b="1" dirty="0">
                <a:highlight>
                  <a:srgbClr val="FFFF00"/>
                </a:highlight>
              </a:rPr>
              <a:t> &lt;&lt; </a:t>
            </a:r>
            <a:r>
              <a:rPr lang="en-IN" b="1" dirty="0" err="1">
                <a:highlight>
                  <a:srgbClr val="FFFF00"/>
                </a:highlight>
              </a:rPr>
              <a:t>i</a:t>
            </a:r>
            <a:r>
              <a:rPr lang="en-IN" b="1" dirty="0">
                <a:highlight>
                  <a:srgbClr val="FFFF00"/>
                </a:highlight>
              </a:rPr>
              <a:t> &lt;&lt; </a:t>
            </a:r>
            <a:r>
              <a:rPr lang="en-IN" b="1" dirty="0" err="1">
                <a:highlight>
                  <a:srgbClr val="FFFF00"/>
                </a:highlight>
              </a:rPr>
              <a:t>endl</a:t>
            </a:r>
            <a:r>
              <a:rPr lang="en-IN" b="1" dirty="0">
                <a:highlight>
                  <a:srgbClr val="FFFF00"/>
                </a:highlight>
              </a:rPr>
              <a:t>;</a:t>
            </a:r>
          </a:p>
          <a:p>
            <a:pPr lvl="1"/>
            <a:r>
              <a:rPr lang="en-IN" b="1" dirty="0">
                <a:highlight>
                  <a:srgbClr val="FFFF00"/>
                </a:highlight>
              </a:rPr>
              <a:t>        }</a:t>
            </a:r>
          </a:p>
          <a:p>
            <a:pPr lvl="1"/>
            <a:r>
              <a:rPr lang="en-IN" b="1" dirty="0">
                <a:highlight>
                  <a:srgbClr val="FFFF00"/>
                </a:highlight>
              </a:rPr>
              <a:t>    }</a:t>
            </a:r>
          </a:p>
          <a:p>
            <a:pPr lvl="1"/>
            <a:endParaRPr lang="en-IN" dirty="0"/>
          </a:p>
          <a:p>
            <a:pPr lvl="1"/>
            <a:r>
              <a:rPr lang="en-IN" dirty="0"/>
              <a:t>    return 0;</a:t>
            </a:r>
          </a:p>
          <a:p>
            <a:pPr lvl="1"/>
            <a:r>
              <a:rPr lang="en-IN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5373051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44</a:t>
            </a:fld>
            <a:endParaRPr/>
          </a:p>
        </p:txBody>
      </p:sp>
      <p:sp>
        <p:nvSpPr>
          <p:cNvPr id="5" name="TextBox 4"/>
          <p:cNvSpPr txBox="1"/>
          <p:nvPr/>
        </p:nvSpPr>
        <p:spPr>
          <a:xfrm>
            <a:off x="335360" y="547517"/>
            <a:ext cx="10081120" cy="2906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The sequence is a Fibonacci series is the sum of the previous two numbers.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The first two terms of the Fibonacci sequence is started from 0, 1.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b="1" dirty="0"/>
              <a:t>In mathematical terms :</a:t>
            </a:r>
            <a:r>
              <a:rPr lang="en-US" sz="2400" b="1" dirty="0" err="1"/>
              <a:t>F</a:t>
            </a:r>
            <a:r>
              <a:rPr lang="en-US" sz="2400" b="1" baseline="-25000" dirty="0" err="1"/>
              <a:t>n</a:t>
            </a:r>
            <a:r>
              <a:rPr lang="en-US" sz="2400" b="1" dirty="0"/>
              <a:t> = F</a:t>
            </a:r>
            <a:r>
              <a:rPr lang="en-US" sz="2400" b="1" baseline="-25000" dirty="0"/>
              <a:t>n-1</a:t>
            </a:r>
            <a:r>
              <a:rPr lang="en-US" sz="2400" b="1" dirty="0"/>
              <a:t> + F</a:t>
            </a:r>
            <a:r>
              <a:rPr lang="en-US" sz="2400" b="1" baseline="-25000" dirty="0"/>
              <a:t>n-2</a:t>
            </a:r>
            <a:br>
              <a:rPr lang="en-US" sz="2000" dirty="0"/>
            </a:br>
            <a:r>
              <a:rPr lang="en-US" sz="2000" dirty="0"/>
              <a:t>Where,</a:t>
            </a:r>
            <a:br>
              <a:rPr lang="en-US" sz="2000" dirty="0"/>
            </a:br>
            <a:r>
              <a:rPr lang="en-US" sz="2000" b="1" dirty="0"/>
              <a:t>F</a:t>
            </a:r>
            <a:r>
              <a:rPr lang="en-US" sz="2000" b="1" baseline="-25000" dirty="0"/>
              <a:t>0</a:t>
            </a:r>
            <a:r>
              <a:rPr lang="en-US" sz="2000" b="1" dirty="0"/>
              <a:t> : 0</a:t>
            </a:r>
            <a:br>
              <a:rPr lang="en-US" sz="2000" b="1" dirty="0"/>
            </a:br>
            <a:r>
              <a:rPr lang="en-US" sz="2000" b="1" dirty="0"/>
              <a:t>F</a:t>
            </a:r>
            <a:r>
              <a:rPr lang="en-US" sz="2000" b="1" baseline="-25000" dirty="0"/>
              <a:t>1</a:t>
            </a:r>
            <a:r>
              <a:rPr lang="en-US" sz="2000" b="1" dirty="0"/>
              <a:t> : 1</a:t>
            </a:r>
            <a:endParaRPr lang="en-US" sz="2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0B6FD8-0717-D759-49FF-82898A5F5326}"/>
              </a:ext>
            </a:extLst>
          </p:cNvPr>
          <p:cNvSpPr txBox="1"/>
          <p:nvPr/>
        </p:nvSpPr>
        <p:spPr>
          <a:xfrm>
            <a:off x="119336" y="1"/>
            <a:ext cx="115932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Write a C Program to print </a:t>
            </a:r>
            <a:r>
              <a:rPr lang="en-US" sz="2400" b="1" dirty="0">
                <a:solidFill>
                  <a:srgbClr val="FF0000"/>
                </a:solidFill>
                <a:latin typeface="segoe ui" panose="020B0502040204020203" pitchFamily="34" charset="0"/>
              </a:rPr>
              <a:t>Fibonacci series </a:t>
            </a:r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up to n using </a:t>
            </a:r>
            <a:r>
              <a:rPr lang="en-US" sz="2400" b="1" dirty="0">
                <a:solidFill>
                  <a:srgbClr val="FF0000"/>
                </a:solidFill>
                <a:latin typeface="segoe ui" panose="020B0502040204020203" pitchFamily="34" charset="0"/>
              </a:rPr>
              <a:t>for loop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A18CC8-6F7F-3483-DC30-663575A0A4C9}"/>
              </a:ext>
            </a:extLst>
          </p:cNvPr>
          <p:cNvSpPr txBox="1"/>
          <p:nvPr/>
        </p:nvSpPr>
        <p:spPr>
          <a:xfrm>
            <a:off x="2279576" y="3861048"/>
            <a:ext cx="5580992" cy="147732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Output:</a:t>
            </a:r>
          </a:p>
          <a:p>
            <a:pPr algn="ctr"/>
            <a:endParaRPr lang="en-US" b="1" dirty="0"/>
          </a:p>
          <a:p>
            <a:r>
              <a:rPr lang="en-US" b="1" dirty="0"/>
              <a:t>Enter the number of elements:15</a:t>
            </a:r>
          </a:p>
          <a:p>
            <a:endParaRPr lang="en-US" b="1" dirty="0"/>
          </a:p>
          <a:p>
            <a:r>
              <a:rPr lang="en-US" b="1" dirty="0"/>
              <a:t>0 1 1 2 3 5 8 13 21 34 55 89 144 233 377 </a:t>
            </a:r>
          </a:p>
        </p:txBody>
      </p:sp>
    </p:spTree>
    <p:extLst>
      <p:ext uri="{BB962C8B-B14F-4D97-AF65-F5344CB8AC3E}">
        <p14:creationId xmlns:p14="http://schemas.microsoft.com/office/powerpoint/2010/main" val="1354907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45</a:t>
            </a:fld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0B6FD8-0717-D759-49FF-82898A5F5326}"/>
              </a:ext>
            </a:extLst>
          </p:cNvPr>
          <p:cNvSpPr txBox="1"/>
          <p:nvPr/>
        </p:nvSpPr>
        <p:spPr>
          <a:xfrm>
            <a:off x="119336" y="76201"/>
            <a:ext cx="10548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Write a C++ Program to </a:t>
            </a:r>
            <a:r>
              <a:rPr lang="en-US" sz="2400" b="1" dirty="0">
                <a:solidFill>
                  <a:srgbClr val="FF0000"/>
                </a:solidFill>
                <a:latin typeface="segoe ui" panose="020B0502040204020203" pitchFamily="34" charset="0"/>
              </a:rPr>
              <a:t>print Fibonacci series </a:t>
            </a:r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up to n using for-loop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A18CC8-6F7F-3483-DC30-663575A0A4C9}"/>
              </a:ext>
            </a:extLst>
          </p:cNvPr>
          <p:cNvSpPr txBox="1"/>
          <p:nvPr/>
        </p:nvSpPr>
        <p:spPr>
          <a:xfrm>
            <a:off x="479376" y="740489"/>
            <a:ext cx="1040030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000" dirty="0">
                <a:latin typeface="inter-regular"/>
              </a:rPr>
              <a:t>#include &lt;iostream&gt;</a:t>
            </a:r>
          </a:p>
          <a:p>
            <a:pPr algn="just"/>
            <a:r>
              <a:rPr lang="en-IN" sz="2000" dirty="0">
                <a:latin typeface="inter-regular"/>
              </a:rPr>
              <a:t>using namespace std;</a:t>
            </a:r>
          </a:p>
          <a:p>
            <a:pPr algn="just"/>
            <a:r>
              <a:rPr lang="en-IN" sz="2000" dirty="0">
                <a:latin typeface="inter-regular"/>
              </a:rPr>
              <a:t>int main() {</a:t>
            </a:r>
          </a:p>
          <a:p>
            <a:pPr algn="just"/>
            <a:r>
              <a:rPr lang="en-IN" sz="2000" b="1" dirty="0">
                <a:latin typeface="inter-regular"/>
              </a:rPr>
              <a:t>    int n1 = 0, n2 = 1, n3, </a:t>
            </a:r>
            <a:r>
              <a:rPr lang="en-IN" sz="2000" b="1" dirty="0" err="1">
                <a:latin typeface="inter-regular"/>
              </a:rPr>
              <a:t>i</a:t>
            </a:r>
            <a:r>
              <a:rPr lang="en-IN" sz="2000" b="1" dirty="0">
                <a:latin typeface="inter-regular"/>
              </a:rPr>
              <a:t>, number;</a:t>
            </a:r>
          </a:p>
          <a:p>
            <a:pPr algn="just"/>
            <a:endParaRPr lang="en-IN" sz="2000" dirty="0">
              <a:latin typeface="inter-regular"/>
            </a:endParaRPr>
          </a:p>
          <a:p>
            <a:pPr algn="just"/>
            <a:r>
              <a:rPr lang="en-IN" sz="2000" dirty="0">
                <a:latin typeface="inter-regular"/>
              </a:rPr>
              <a:t>    </a:t>
            </a:r>
            <a:r>
              <a:rPr lang="en-IN" sz="2000" dirty="0" err="1">
                <a:latin typeface="inter-regular"/>
              </a:rPr>
              <a:t>cout</a:t>
            </a:r>
            <a:r>
              <a:rPr lang="en-IN" sz="2000" dirty="0">
                <a:latin typeface="inter-regular"/>
              </a:rPr>
              <a:t> &lt;&lt; "Enter the number of elements: ";</a:t>
            </a:r>
          </a:p>
          <a:p>
            <a:pPr algn="just"/>
            <a:r>
              <a:rPr lang="en-IN" sz="2000" dirty="0">
                <a:latin typeface="inter-regular"/>
              </a:rPr>
              <a:t>    </a:t>
            </a:r>
            <a:r>
              <a:rPr lang="en-IN" sz="2000" dirty="0" err="1">
                <a:latin typeface="inter-regular"/>
              </a:rPr>
              <a:t>cin</a:t>
            </a:r>
            <a:r>
              <a:rPr lang="en-IN" sz="2000" dirty="0">
                <a:latin typeface="inter-regular"/>
              </a:rPr>
              <a:t> &gt;&gt; number;</a:t>
            </a:r>
          </a:p>
          <a:p>
            <a:pPr algn="just"/>
            <a:endParaRPr lang="en-IN" sz="2000" dirty="0">
              <a:latin typeface="inter-regular"/>
            </a:endParaRPr>
          </a:p>
          <a:p>
            <a:pPr algn="just"/>
            <a:r>
              <a:rPr lang="en-IN" sz="2000" dirty="0">
                <a:latin typeface="inter-regular"/>
              </a:rPr>
              <a:t>    </a:t>
            </a:r>
            <a:r>
              <a:rPr lang="en-IN" sz="2000" dirty="0" err="1">
                <a:latin typeface="inter-regular"/>
              </a:rPr>
              <a:t>cout</a:t>
            </a:r>
            <a:r>
              <a:rPr lang="en-IN" sz="2000" dirty="0">
                <a:latin typeface="inter-regular"/>
              </a:rPr>
              <a:t> &lt;&lt; </a:t>
            </a:r>
            <a:r>
              <a:rPr lang="en-IN" sz="2000" dirty="0" err="1">
                <a:latin typeface="inter-regular"/>
              </a:rPr>
              <a:t>endl</a:t>
            </a:r>
            <a:r>
              <a:rPr lang="en-IN" sz="2000" dirty="0">
                <a:latin typeface="inter-regular"/>
              </a:rPr>
              <a:t> &lt;&lt; n1 &lt;&lt; " " &lt;&lt; n2; // printing 0 and 1</a:t>
            </a:r>
          </a:p>
          <a:p>
            <a:pPr algn="just"/>
            <a:r>
              <a:rPr lang="en-IN" sz="2000" b="1" dirty="0">
                <a:latin typeface="inter-regular"/>
              </a:rPr>
              <a:t>    for (</a:t>
            </a:r>
            <a:r>
              <a:rPr lang="en-IN" sz="2000" b="1" dirty="0" err="1">
                <a:latin typeface="inter-regular"/>
              </a:rPr>
              <a:t>i</a:t>
            </a:r>
            <a:r>
              <a:rPr lang="en-IN" sz="2000" b="1" dirty="0">
                <a:latin typeface="inter-regular"/>
              </a:rPr>
              <a:t> = 2; </a:t>
            </a:r>
            <a:r>
              <a:rPr lang="en-IN" sz="2000" b="1" dirty="0" err="1">
                <a:latin typeface="inter-regular"/>
              </a:rPr>
              <a:t>i</a:t>
            </a:r>
            <a:r>
              <a:rPr lang="en-IN" sz="2000" b="1" dirty="0">
                <a:latin typeface="inter-regular"/>
              </a:rPr>
              <a:t> &lt; number; ++</a:t>
            </a:r>
            <a:r>
              <a:rPr lang="en-IN" sz="2000" b="1" dirty="0" err="1">
                <a:latin typeface="inter-regular"/>
              </a:rPr>
              <a:t>i</a:t>
            </a:r>
            <a:r>
              <a:rPr lang="en-IN" sz="2000" b="1" dirty="0">
                <a:latin typeface="inter-regular"/>
              </a:rPr>
              <a:t>) // loop starts from 2 because 0 and 1 are already printed</a:t>
            </a:r>
          </a:p>
          <a:p>
            <a:pPr algn="just"/>
            <a:r>
              <a:rPr lang="en-IN" sz="2000" b="1" dirty="0">
                <a:latin typeface="inter-regular"/>
              </a:rPr>
              <a:t>    {</a:t>
            </a:r>
          </a:p>
          <a:p>
            <a:pPr algn="just"/>
            <a:r>
              <a:rPr lang="en-IN" sz="2000" b="1" dirty="0">
                <a:latin typeface="inter-regular"/>
              </a:rPr>
              <a:t>        n3 = n1 + n2;</a:t>
            </a:r>
          </a:p>
          <a:p>
            <a:pPr algn="just"/>
            <a:r>
              <a:rPr lang="en-IN" sz="2000" b="1" dirty="0">
                <a:latin typeface="inter-regular"/>
              </a:rPr>
              <a:t>        </a:t>
            </a:r>
            <a:r>
              <a:rPr lang="en-IN" sz="2000" b="1" dirty="0" err="1">
                <a:latin typeface="inter-regular"/>
              </a:rPr>
              <a:t>cout</a:t>
            </a:r>
            <a:r>
              <a:rPr lang="en-IN" sz="2000" b="1" dirty="0">
                <a:latin typeface="inter-regular"/>
              </a:rPr>
              <a:t> &lt;&lt; " " &lt;&lt; n3;</a:t>
            </a:r>
          </a:p>
          <a:p>
            <a:pPr algn="just"/>
            <a:r>
              <a:rPr lang="en-IN" sz="2000" b="1" dirty="0">
                <a:latin typeface="inter-regular"/>
              </a:rPr>
              <a:t>        n1 = n2;</a:t>
            </a:r>
          </a:p>
          <a:p>
            <a:pPr algn="just"/>
            <a:r>
              <a:rPr lang="en-IN" sz="2000" b="1" dirty="0">
                <a:latin typeface="inter-regular"/>
              </a:rPr>
              <a:t>        n2 = n3;</a:t>
            </a:r>
          </a:p>
          <a:p>
            <a:pPr algn="just"/>
            <a:r>
              <a:rPr lang="en-IN" sz="2000" b="1" dirty="0">
                <a:latin typeface="inter-regular"/>
              </a:rPr>
              <a:t>    }</a:t>
            </a:r>
          </a:p>
          <a:p>
            <a:pPr algn="just"/>
            <a:r>
              <a:rPr lang="en-IN" sz="2000" dirty="0">
                <a:latin typeface="inter-regular"/>
              </a:rPr>
              <a:t>    return 0;</a:t>
            </a:r>
          </a:p>
          <a:p>
            <a:pPr algn="just"/>
            <a:r>
              <a:rPr lang="en-IN" sz="2000" dirty="0">
                <a:latin typeface="inter-regula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25450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46</a:t>
            </a:fld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0B6FD8-0717-D759-49FF-82898A5F5326}"/>
              </a:ext>
            </a:extLst>
          </p:cNvPr>
          <p:cNvSpPr txBox="1"/>
          <p:nvPr/>
        </p:nvSpPr>
        <p:spPr>
          <a:xfrm>
            <a:off x="0" y="76201"/>
            <a:ext cx="111365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Write a C++ Program to </a:t>
            </a:r>
            <a:r>
              <a:rPr lang="en-IN" sz="2400" dirty="0">
                <a:solidFill>
                  <a:srgbClr val="FF0000"/>
                </a:solidFill>
                <a:latin typeface="erdana"/>
              </a:rPr>
              <a:t>Factorial of a given number using for -loop</a:t>
            </a:r>
          </a:p>
          <a:p>
            <a:pPr algn="l"/>
            <a:endParaRPr lang="en-US" sz="2400" dirty="0">
              <a:solidFill>
                <a:srgbClr val="FF0000"/>
              </a:solidFill>
              <a:latin typeface="segoe ui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1EE636-3537-CAC8-7E1E-128F08DBC0F7}"/>
              </a:ext>
            </a:extLst>
          </p:cNvPr>
          <p:cNvSpPr txBox="1"/>
          <p:nvPr/>
        </p:nvSpPr>
        <p:spPr>
          <a:xfrm>
            <a:off x="479376" y="801987"/>
            <a:ext cx="9199178" cy="1429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Factorial of n is the product of all positive descending integers.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Factorial of n is denoted by </a:t>
            </a:r>
            <a:r>
              <a:rPr lang="en-US" sz="2000" b="1" dirty="0"/>
              <a:t>n!.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For example:</a:t>
            </a:r>
            <a:endParaRPr lang="en-IN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A12EEB-AF62-87E4-EF1F-7152E1399D6D}"/>
              </a:ext>
            </a:extLst>
          </p:cNvPr>
          <p:cNvSpPr txBox="1"/>
          <p:nvPr/>
        </p:nvSpPr>
        <p:spPr>
          <a:xfrm>
            <a:off x="3048000" y="2598004"/>
            <a:ext cx="47217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sz="2400" dirty="0">
                <a:solidFill>
                  <a:srgbClr val="000000"/>
                </a:solidFill>
                <a:latin typeface="inter-regular"/>
              </a:rPr>
              <a:t>5! = 5*4*3*2*1 = 120  </a:t>
            </a:r>
          </a:p>
          <a:p>
            <a:pPr algn="just"/>
            <a:r>
              <a:rPr lang="en-IN" sz="2400" dirty="0">
                <a:solidFill>
                  <a:srgbClr val="000000"/>
                </a:solidFill>
                <a:latin typeface="inter-regular"/>
              </a:rPr>
              <a:t>3! = 3*2*1 = 6  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9214BC-4F8B-3088-60BE-984A2E1ABFDA}"/>
              </a:ext>
            </a:extLst>
          </p:cNvPr>
          <p:cNvSpPr txBox="1"/>
          <p:nvPr/>
        </p:nvSpPr>
        <p:spPr>
          <a:xfrm>
            <a:off x="2895600" y="4038601"/>
            <a:ext cx="4729654" cy="1200329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en-US" dirty="0"/>
              <a:t>Output:</a:t>
            </a:r>
          </a:p>
          <a:p>
            <a:endParaRPr lang="en-US" dirty="0"/>
          </a:p>
          <a:p>
            <a:r>
              <a:rPr lang="en-US" dirty="0"/>
              <a:t>Enter a number: 5</a:t>
            </a:r>
          </a:p>
          <a:p>
            <a:r>
              <a:rPr lang="en-US" dirty="0"/>
              <a:t>Factorial of 5 is: 120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645328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/>
          <a:p>
            <a:fld id="{00000000-1234-1234-1234-123412341234}" type="slidenum">
              <a:rPr lang="en"/>
              <a:pPr/>
              <a:t>47</a:t>
            </a:fld>
            <a:endParaRPr/>
          </a:p>
        </p:txBody>
      </p:sp>
      <p:cxnSp>
        <p:nvCxnSpPr>
          <p:cNvPr id="3" name="Straight Connector 2"/>
          <p:cNvCxnSpPr/>
          <p:nvPr/>
        </p:nvCxnSpPr>
        <p:spPr>
          <a:xfrm>
            <a:off x="1524000" y="921215"/>
            <a:ext cx="9144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60B6FD8-0717-D759-49FF-82898A5F5326}"/>
              </a:ext>
            </a:extLst>
          </p:cNvPr>
          <p:cNvSpPr txBox="1"/>
          <p:nvPr/>
        </p:nvSpPr>
        <p:spPr>
          <a:xfrm>
            <a:off x="191344" y="76201"/>
            <a:ext cx="11737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Write a C++ Program to </a:t>
            </a:r>
            <a:r>
              <a:rPr lang="en-US" sz="2400" b="1" dirty="0">
                <a:solidFill>
                  <a:srgbClr val="FF0000"/>
                </a:solidFill>
                <a:latin typeface="segoe ui" panose="020B0502040204020203" pitchFamily="34" charset="0"/>
              </a:rPr>
              <a:t>print Fibonacci series </a:t>
            </a:r>
            <a:r>
              <a:rPr lang="en-US" sz="2400" dirty="0">
                <a:solidFill>
                  <a:srgbClr val="FF0000"/>
                </a:solidFill>
                <a:latin typeface="segoe ui" panose="020B0502040204020203" pitchFamily="34" charset="0"/>
              </a:rPr>
              <a:t>up to n using for-loop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A18CC8-6F7F-3483-DC30-663575A0A4C9}"/>
              </a:ext>
            </a:extLst>
          </p:cNvPr>
          <p:cNvSpPr txBox="1"/>
          <p:nvPr/>
        </p:nvSpPr>
        <p:spPr>
          <a:xfrm>
            <a:off x="695400" y="990601"/>
            <a:ext cx="970966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latin typeface="inter-regular"/>
              </a:rPr>
              <a:t>#include &lt;iostream&gt;</a:t>
            </a:r>
          </a:p>
          <a:p>
            <a:pPr algn="just"/>
            <a:endParaRPr lang="en-US" sz="2000" dirty="0">
              <a:latin typeface="inter-regular"/>
            </a:endParaRPr>
          </a:p>
          <a:p>
            <a:pPr algn="just"/>
            <a:r>
              <a:rPr lang="en-US" sz="2000" dirty="0">
                <a:latin typeface="inter-regular"/>
              </a:rPr>
              <a:t>int main() {</a:t>
            </a:r>
          </a:p>
          <a:p>
            <a:pPr algn="just"/>
            <a:r>
              <a:rPr lang="en-US" sz="2000" dirty="0">
                <a:latin typeface="inter-regular"/>
              </a:rPr>
              <a:t>    int </a:t>
            </a:r>
            <a:r>
              <a:rPr lang="en-US" sz="2000" dirty="0" err="1">
                <a:latin typeface="inter-regular"/>
              </a:rPr>
              <a:t>i</a:t>
            </a:r>
            <a:r>
              <a:rPr lang="en-US" sz="2000" dirty="0">
                <a:latin typeface="inter-regular"/>
              </a:rPr>
              <a:t>, fact = 1, number;</a:t>
            </a:r>
          </a:p>
          <a:p>
            <a:pPr algn="just"/>
            <a:endParaRPr lang="en-US" sz="2000" dirty="0">
              <a:latin typeface="inter-regular"/>
            </a:endParaRPr>
          </a:p>
          <a:p>
            <a:pPr algn="just"/>
            <a:r>
              <a:rPr lang="en-US" sz="2000" dirty="0">
                <a:latin typeface="inter-regular"/>
              </a:rPr>
              <a:t>    std::</a:t>
            </a:r>
            <a:r>
              <a:rPr lang="en-US" sz="2000" dirty="0" err="1">
                <a:latin typeface="inter-regular"/>
              </a:rPr>
              <a:t>cout</a:t>
            </a:r>
            <a:r>
              <a:rPr lang="en-US" sz="2000" dirty="0">
                <a:latin typeface="inter-regular"/>
              </a:rPr>
              <a:t> &lt;&lt; "Enter a number: ";</a:t>
            </a:r>
          </a:p>
          <a:p>
            <a:pPr algn="just"/>
            <a:r>
              <a:rPr lang="en-US" sz="2000" dirty="0">
                <a:latin typeface="inter-regular"/>
              </a:rPr>
              <a:t>    std::</a:t>
            </a:r>
            <a:r>
              <a:rPr lang="en-US" sz="2000" dirty="0" err="1">
                <a:latin typeface="inter-regular"/>
              </a:rPr>
              <a:t>cin</a:t>
            </a:r>
            <a:r>
              <a:rPr lang="en-US" sz="2000" dirty="0">
                <a:latin typeface="inter-regular"/>
              </a:rPr>
              <a:t> &gt;&gt; number;</a:t>
            </a:r>
          </a:p>
          <a:p>
            <a:pPr algn="just"/>
            <a:endParaRPr lang="en-US" sz="2000" dirty="0">
              <a:latin typeface="inter-regular"/>
            </a:endParaRPr>
          </a:p>
          <a:p>
            <a:pPr algn="just"/>
            <a:r>
              <a:rPr lang="en-US" sz="2000" dirty="0">
                <a:latin typeface="inter-regular"/>
              </a:rPr>
              <a:t>    </a:t>
            </a:r>
            <a:r>
              <a:rPr lang="en-US" sz="2000" b="1" dirty="0">
                <a:latin typeface="inter-regular"/>
              </a:rPr>
              <a:t>for (</a:t>
            </a:r>
            <a:r>
              <a:rPr lang="en-US" sz="2000" b="1" dirty="0" err="1">
                <a:latin typeface="inter-regular"/>
              </a:rPr>
              <a:t>i</a:t>
            </a:r>
            <a:r>
              <a:rPr lang="en-US" sz="2000" b="1" dirty="0">
                <a:latin typeface="inter-regular"/>
              </a:rPr>
              <a:t> = 1; </a:t>
            </a:r>
            <a:r>
              <a:rPr lang="en-US" sz="2000" b="1" dirty="0" err="1">
                <a:latin typeface="inter-regular"/>
              </a:rPr>
              <a:t>i</a:t>
            </a:r>
            <a:r>
              <a:rPr lang="en-US" sz="2000" b="1" dirty="0">
                <a:latin typeface="inter-regular"/>
              </a:rPr>
              <a:t> &lt;= number; </a:t>
            </a:r>
            <a:r>
              <a:rPr lang="en-US" sz="2000" b="1" dirty="0" err="1">
                <a:latin typeface="inter-regular"/>
              </a:rPr>
              <a:t>i</a:t>
            </a:r>
            <a:r>
              <a:rPr lang="en-US" sz="2000" b="1" dirty="0">
                <a:latin typeface="inter-regular"/>
              </a:rPr>
              <a:t>++) {</a:t>
            </a:r>
          </a:p>
          <a:p>
            <a:pPr algn="just"/>
            <a:r>
              <a:rPr lang="en-US" sz="2000" b="1" dirty="0">
                <a:latin typeface="inter-regular"/>
              </a:rPr>
              <a:t>        fact = fact * </a:t>
            </a:r>
            <a:r>
              <a:rPr lang="en-US" sz="2000" b="1" dirty="0" err="1">
                <a:latin typeface="inter-regular"/>
              </a:rPr>
              <a:t>i</a:t>
            </a:r>
            <a:r>
              <a:rPr lang="en-US" sz="2000" b="1" dirty="0">
                <a:latin typeface="inter-regular"/>
              </a:rPr>
              <a:t>;</a:t>
            </a:r>
          </a:p>
          <a:p>
            <a:pPr algn="just"/>
            <a:r>
              <a:rPr lang="en-US" sz="2000" b="1" dirty="0">
                <a:latin typeface="inter-regular"/>
              </a:rPr>
              <a:t>    }</a:t>
            </a:r>
          </a:p>
          <a:p>
            <a:pPr algn="just"/>
            <a:endParaRPr lang="en-US" sz="2000" dirty="0">
              <a:latin typeface="inter-regular"/>
            </a:endParaRPr>
          </a:p>
          <a:p>
            <a:pPr algn="just"/>
            <a:r>
              <a:rPr lang="en-US" sz="2000" dirty="0">
                <a:latin typeface="inter-regular"/>
              </a:rPr>
              <a:t>    std::</a:t>
            </a:r>
            <a:r>
              <a:rPr lang="en-US" sz="2000" dirty="0" err="1">
                <a:latin typeface="inter-regular"/>
              </a:rPr>
              <a:t>cout</a:t>
            </a:r>
            <a:r>
              <a:rPr lang="en-US" sz="2000" dirty="0">
                <a:latin typeface="inter-regular"/>
              </a:rPr>
              <a:t> &lt;&lt; "Factorial of " &lt;&lt; number &lt;&lt; " is: " &lt;&lt; fact;</a:t>
            </a:r>
          </a:p>
          <a:p>
            <a:pPr algn="just"/>
            <a:endParaRPr lang="en-US" sz="2000" dirty="0">
              <a:latin typeface="inter-regular"/>
            </a:endParaRPr>
          </a:p>
          <a:p>
            <a:pPr algn="just"/>
            <a:r>
              <a:rPr lang="en-US" sz="2000" dirty="0">
                <a:latin typeface="inter-regular"/>
              </a:rPr>
              <a:t>    return 0;</a:t>
            </a:r>
          </a:p>
          <a:p>
            <a:pPr algn="just"/>
            <a:r>
              <a:rPr lang="en-US" sz="2000" dirty="0">
                <a:latin typeface="inter-regula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280887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7483"/>
            <a:ext cx="12192000" cy="7010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vert="horz" lIns="91448" tIns="45724" rIns="91448" bIns="45724" rtlCol="0" anchor="b">
            <a:noAutofit/>
          </a:bodyPr>
          <a:lstStyle/>
          <a:p>
            <a:pPr algn="ctr"/>
            <a:r>
              <a:rPr lang="en-US" sz="3001" b="1" dirty="0"/>
              <a:t>do-while Loop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81EA37-E138-2649-6B1C-AFCC07766C68}"/>
              </a:ext>
            </a:extLst>
          </p:cNvPr>
          <p:cNvSpPr txBox="1">
            <a:spLocks/>
          </p:cNvSpPr>
          <p:nvPr/>
        </p:nvSpPr>
        <p:spPr>
          <a:xfrm>
            <a:off x="1951547" y="3028846"/>
            <a:ext cx="8288909" cy="1486286"/>
          </a:xfrm>
          <a:prstGeom prst="rect">
            <a:avLst/>
          </a:prstGeom>
        </p:spPr>
        <p:txBody>
          <a:bodyPr vert="horz" lIns="91448" tIns="45724" rIns="91448" bIns="45724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5772" indent="-304747" algn="l" defTabSz="1218987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679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82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884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5987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1089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6192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1294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10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CCFA22-FCE2-41E4-FB92-4D1FC6354ED5}"/>
              </a:ext>
            </a:extLst>
          </p:cNvPr>
          <p:cNvSpPr txBox="1"/>
          <p:nvPr/>
        </p:nvSpPr>
        <p:spPr>
          <a:xfrm>
            <a:off x="407368" y="780872"/>
            <a:ext cx="1130525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The do while loop is a </a:t>
            </a:r>
            <a:r>
              <a:rPr lang="en-US" sz="2400" b="1" dirty="0"/>
              <a:t>post tested loop.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/>
              <a:t>The do-while loop is mainly used in the case where we need to </a:t>
            </a:r>
            <a:r>
              <a:rPr lang="en-US" sz="2400" b="1" dirty="0">
                <a:solidFill>
                  <a:srgbClr val="FF0000"/>
                </a:solidFill>
              </a:rPr>
              <a:t>execute the loop at least once before checking condition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090A6D-06CA-A3CC-1FAF-3AA7922F9F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"/>
          <a:stretch/>
        </p:blipFill>
        <p:spPr>
          <a:xfrm>
            <a:off x="4679732" y="3429001"/>
            <a:ext cx="5835621" cy="34215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F0D9B3-2F3F-F2DE-1EE3-AB3B6F21FD5E}"/>
              </a:ext>
            </a:extLst>
          </p:cNvPr>
          <p:cNvSpPr txBox="1"/>
          <p:nvPr/>
        </p:nvSpPr>
        <p:spPr>
          <a:xfrm>
            <a:off x="1752600" y="2133601"/>
            <a:ext cx="487680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rgbClr val="006699"/>
                </a:solidFill>
                <a:latin typeface="inter-regular"/>
              </a:rPr>
              <a:t>syntax:</a:t>
            </a:r>
          </a:p>
          <a:p>
            <a:pPr algn="just"/>
            <a:r>
              <a:rPr lang="en-US" sz="2400" b="1" dirty="0">
                <a:solidFill>
                  <a:srgbClr val="006699"/>
                </a:solidFill>
                <a:latin typeface="inter-regular"/>
              </a:rPr>
              <a:t>  do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{  </a:t>
            </a:r>
          </a:p>
          <a:p>
            <a:pPr algn="just"/>
            <a:r>
              <a:rPr lang="en-US" sz="2400" dirty="0">
                <a:solidFill>
                  <a:srgbClr val="008200"/>
                </a:solidFill>
                <a:latin typeface="inter-regular"/>
              </a:rPr>
              <a:t>      //code to be executed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  </a:t>
            </a:r>
          </a:p>
          <a:p>
            <a:pPr algn="just"/>
            <a:r>
              <a:rPr lang="en-US" sz="2400" dirty="0">
                <a:solidFill>
                  <a:srgbClr val="000000"/>
                </a:solidFill>
                <a:latin typeface="inter-regular"/>
              </a:rPr>
              <a:t>      }</a:t>
            </a:r>
            <a:r>
              <a:rPr lang="en-US" sz="2400" b="1" dirty="0">
                <a:solidFill>
                  <a:srgbClr val="006699"/>
                </a:solidFill>
                <a:latin typeface="inter-regular"/>
              </a:rPr>
              <a:t>while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(condition)</a:t>
            </a:r>
          </a:p>
        </p:txBody>
      </p:sp>
    </p:spTree>
    <p:extLst>
      <p:ext uri="{BB962C8B-B14F-4D97-AF65-F5344CB8AC3E}">
        <p14:creationId xmlns:p14="http://schemas.microsoft.com/office/powerpoint/2010/main" val="363417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52903" y="106844"/>
            <a:ext cx="7111312" cy="571649"/>
          </a:xfrm>
          <a:prstGeom prst="rect">
            <a:avLst/>
          </a:prstGeom>
        </p:spPr>
        <p:txBody>
          <a:bodyPr vert="horz" lIns="91448" tIns="45724" rIns="91448" bIns="45724" rtlCol="0" anchor="b">
            <a:noAutofit/>
          </a:bodyPr>
          <a:lstStyle/>
          <a:p>
            <a:r>
              <a:rPr lang="en-US" sz="3001" b="1" dirty="0"/>
              <a:t>do-while Loop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81EA37-E138-2649-6B1C-AFCC07766C68}"/>
              </a:ext>
            </a:extLst>
          </p:cNvPr>
          <p:cNvSpPr txBox="1">
            <a:spLocks/>
          </p:cNvSpPr>
          <p:nvPr/>
        </p:nvSpPr>
        <p:spPr>
          <a:xfrm>
            <a:off x="1951547" y="3028846"/>
            <a:ext cx="8288909" cy="1486286"/>
          </a:xfrm>
          <a:prstGeom prst="rect">
            <a:avLst/>
          </a:prstGeom>
        </p:spPr>
        <p:txBody>
          <a:bodyPr vert="horz" lIns="91448" tIns="45724" rIns="91448" bIns="45724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5772" indent="-304747" algn="l" defTabSz="1218987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679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82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884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5987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1089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6192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1294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10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CCFA22-FCE2-41E4-FB92-4D1FC6354ED5}"/>
              </a:ext>
            </a:extLst>
          </p:cNvPr>
          <p:cNvSpPr txBox="1"/>
          <p:nvPr/>
        </p:nvSpPr>
        <p:spPr>
          <a:xfrm>
            <a:off x="1687158" y="838200"/>
            <a:ext cx="8817684" cy="1429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The do while loop is a </a:t>
            </a:r>
            <a:r>
              <a:rPr lang="en-US" sz="2000" b="1" dirty="0"/>
              <a:t>post tested loop.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/>
              <a:t>The do-while loop is mainly used in the case where we need to </a:t>
            </a:r>
            <a:r>
              <a:rPr lang="en-US" sz="2000" b="1" dirty="0">
                <a:solidFill>
                  <a:srgbClr val="FF0000"/>
                </a:solidFill>
              </a:rPr>
              <a:t>execute the loop at least once before checking </a:t>
            </a:r>
            <a:r>
              <a:rPr lang="en-US" sz="2000" b="1" dirty="0" err="1">
                <a:solidFill>
                  <a:srgbClr val="FF0000"/>
                </a:solidFill>
              </a:rPr>
              <a:t>condtion</a:t>
            </a:r>
            <a:endParaRPr lang="en-US" sz="2000" b="1" dirty="0">
              <a:solidFill>
                <a:srgbClr val="FF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090A6D-06CA-A3CC-1FAF-3AA7922F9F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11"/>
          <a:stretch/>
        </p:blipFill>
        <p:spPr>
          <a:xfrm>
            <a:off x="4679732" y="3429001"/>
            <a:ext cx="5835621" cy="34215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6F0D9B3-2F3F-F2DE-1EE3-AB3B6F21FD5E}"/>
              </a:ext>
            </a:extLst>
          </p:cNvPr>
          <p:cNvSpPr txBox="1"/>
          <p:nvPr/>
        </p:nvSpPr>
        <p:spPr>
          <a:xfrm>
            <a:off x="1589689" y="2544811"/>
            <a:ext cx="487680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dirty="0">
                <a:solidFill>
                  <a:srgbClr val="006699"/>
                </a:solidFill>
                <a:latin typeface="inter-regular"/>
              </a:rPr>
              <a:t>syntax:</a:t>
            </a:r>
          </a:p>
          <a:p>
            <a:pPr algn="just"/>
            <a:r>
              <a:rPr lang="en-US" sz="2400" b="1" dirty="0">
                <a:solidFill>
                  <a:srgbClr val="006699"/>
                </a:solidFill>
                <a:latin typeface="inter-regular"/>
              </a:rPr>
              <a:t>  do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{  </a:t>
            </a:r>
          </a:p>
          <a:p>
            <a:pPr algn="just"/>
            <a:r>
              <a:rPr lang="en-US" sz="2400" dirty="0">
                <a:solidFill>
                  <a:srgbClr val="008200"/>
                </a:solidFill>
                <a:latin typeface="inter-regular"/>
              </a:rPr>
              <a:t>      //code to be executed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  </a:t>
            </a:r>
          </a:p>
          <a:p>
            <a:pPr algn="just"/>
            <a:r>
              <a:rPr lang="en-US" sz="2400" dirty="0">
                <a:solidFill>
                  <a:srgbClr val="000000"/>
                </a:solidFill>
                <a:latin typeface="inter-regular"/>
              </a:rPr>
              <a:t>      }</a:t>
            </a:r>
            <a:r>
              <a:rPr lang="en-US" sz="2400" b="1" dirty="0">
                <a:solidFill>
                  <a:srgbClr val="006699"/>
                </a:solidFill>
                <a:latin typeface="inter-regular"/>
              </a:rPr>
              <a:t>while</a:t>
            </a:r>
            <a:r>
              <a:rPr lang="en-US" sz="2400" dirty="0">
                <a:solidFill>
                  <a:srgbClr val="000000"/>
                </a:solidFill>
                <a:latin typeface="inter-regular"/>
              </a:rPr>
              <a:t>(condition)</a:t>
            </a:r>
          </a:p>
        </p:txBody>
      </p:sp>
    </p:spTree>
    <p:extLst>
      <p:ext uri="{BB962C8B-B14F-4D97-AF65-F5344CB8AC3E}">
        <p14:creationId xmlns:p14="http://schemas.microsoft.com/office/powerpoint/2010/main" val="1744344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6E77D33-BD17-703E-6657-93F0D8098211}"/>
              </a:ext>
            </a:extLst>
          </p:cNvPr>
          <p:cNvSpPr txBox="1"/>
          <p:nvPr/>
        </p:nvSpPr>
        <p:spPr>
          <a:xfrm>
            <a:off x="160512" y="653722"/>
            <a:ext cx="5575448" cy="41549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/>
              <a:t>#include &lt;iostream&gt;</a:t>
            </a:r>
          </a:p>
          <a:p>
            <a:r>
              <a:rPr lang="en-US" sz="2400" dirty="0"/>
              <a:t>using namespace std;</a:t>
            </a:r>
          </a:p>
          <a:p>
            <a:r>
              <a:rPr lang="en-US" sz="2400" dirty="0"/>
              <a:t>int main() {</a:t>
            </a:r>
          </a:p>
          <a:p>
            <a:r>
              <a:rPr lang="en-US" sz="2400" dirty="0"/>
              <a:t>    int </a:t>
            </a:r>
            <a:r>
              <a:rPr lang="en-US" sz="2400" dirty="0" err="1"/>
              <a:t>i</a:t>
            </a:r>
            <a:r>
              <a:rPr lang="en-US" sz="2400" dirty="0"/>
              <a:t> = 0, j = 0;</a:t>
            </a:r>
          </a:p>
          <a:p>
            <a:r>
              <a:rPr lang="en-US" sz="2400" b="1" dirty="0"/>
              <a:t>    if (</a:t>
            </a:r>
            <a:r>
              <a:rPr lang="en-US" sz="2400" b="1" dirty="0" err="1"/>
              <a:t>i</a:t>
            </a:r>
            <a:r>
              <a:rPr lang="en-US" sz="2400" b="1" dirty="0"/>
              <a:t>++ == </a:t>
            </a:r>
            <a:r>
              <a:rPr lang="en-US" sz="2400" b="1" dirty="0" err="1"/>
              <a:t>j++</a:t>
            </a:r>
            <a:r>
              <a:rPr lang="en-US" sz="2400" b="1" dirty="0"/>
              <a:t>) {</a:t>
            </a:r>
          </a:p>
          <a:p>
            <a:r>
              <a:rPr lang="en-US" sz="2400" b="1" dirty="0"/>
              <a:t>        </a:t>
            </a:r>
            <a:r>
              <a:rPr lang="en-US" sz="2400" b="1" dirty="0" err="1"/>
              <a:t>cout</a:t>
            </a:r>
            <a:r>
              <a:rPr lang="en-US" sz="2400" b="1" dirty="0"/>
              <a:t> &lt;&lt; </a:t>
            </a:r>
            <a:r>
              <a:rPr lang="en-US" sz="2400" b="1" dirty="0" err="1"/>
              <a:t>i</a:t>
            </a:r>
            <a:r>
              <a:rPr lang="en-US" sz="2400" b="1" dirty="0"/>
              <a:t>-- &lt;&lt; " " &lt;&lt; j-- &lt;&lt; " naveen";</a:t>
            </a:r>
          </a:p>
          <a:p>
            <a:r>
              <a:rPr lang="en-US" sz="2400" b="1" dirty="0"/>
              <a:t>    } else {</a:t>
            </a:r>
          </a:p>
          <a:p>
            <a:r>
              <a:rPr lang="en-US" sz="2400" b="1" dirty="0"/>
              <a:t>        </a:t>
            </a:r>
            <a:r>
              <a:rPr lang="en-US" sz="2400" b="1" dirty="0" err="1"/>
              <a:t>cout</a:t>
            </a:r>
            <a:r>
              <a:rPr lang="en-US" sz="2400" b="1" dirty="0"/>
              <a:t> &lt;&lt; </a:t>
            </a:r>
            <a:r>
              <a:rPr lang="en-US" sz="2400" b="1" dirty="0" err="1"/>
              <a:t>i</a:t>
            </a:r>
            <a:r>
              <a:rPr lang="en-US" sz="2400" b="1" dirty="0"/>
              <a:t> &lt;&lt; " " &lt;&lt; j;</a:t>
            </a:r>
          </a:p>
          <a:p>
            <a:r>
              <a:rPr lang="en-US" sz="2400" b="1" dirty="0"/>
              <a:t>    }</a:t>
            </a:r>
          </a:p>
          <a:p>
            <a:r>
              <a:rPr lang="en-US" sz="2400" dirty="0"/>
              <a:t>    return 0;</a:t>
            </a:r>
          </a:p>
          <a:p>
            <a:r>
              <a:rPr lang="en-US" sz="24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19CB89-F473-1432-CD4A-FA82016336CD}"/>
              </a:ext>
            </a:extLst>
          </p:cNvPr>
          <p:cNvSpPr txBox="1"/>
          <p:nvPr/>
        </p:nvSpPr>
        <p:spPr>
          <a:xfrm>
            <a:off x="191344" y="42019"/>
            <a:ext cx="118093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Q) What will be output if you will compile and execute the following </a:t>
            </a:r>
            <a:r>
              <a:rPr lang="en-IN" sz="2800" b="1" dirty="0" err="1">
                <a:solidFill>
                  <a:srgbClr val="FF0000"/>
                </a:solidFill>
              </a:rPr>
              <a:t>c++</a:t>
            </a:r>
            <a:r>
              <a:rPr lang="en-IN" sz="2800" b="1" dirty="0">
                <a:solidFill>
                  <a:srgbClr val="FF0000"/>
                </a:solidFill>
              </a:rPr>
              <a:t> code?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98EB11-DBE4-ACA9-24D9-3513B618DC38}"/>
              </a:ext>
            </a:extLst>
          </p:cNvPr>
          <p:cNvSpPr txBox="1"/>
          <p:nvPr/>
        </p:nvSpPr>
        <p:spPr>
          <a:xfrm>
            <a:off x="160512" y="5533781"/>
            <a:ext cx="6096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Ans</a:t>
            </a:r>
          </a:p>
          <a:p>
            <a:r>
              <a:rPr lang="en-US" sz="2400" b="1" dirty="0"/>
              <a:t>1 1 naveen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ADE895E-C618-34D4-DF94-36881182D6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887572-DF18-9286-CE72-F17527D2556C}"/>
              </a:ext>
            </a:extLst>
          </p:cNvPr>
          <p:cNvSpPr txBox="1"/>
          <p:nvPr/>
        </p:nvSpPr>
        <p:spPr>
          <a:xfrm>
            <a:off x="5957192" y="1077816"/>
            <a:ext cx="6096000" cy="40934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The condition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++ ==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j++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compares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values of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j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(both 0).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The post-increment operators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i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++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and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j++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first use the current values in the comparison and then increment the variables.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The comparison evaluates to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true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(1) since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effectLst/>
                <a:latin typeface="Söhne Mono"/>
              </a:rPr>
              <a:t>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Söhne Mono"/>
              </a:rPr>
              <a:t>j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are equal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Söhne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The values of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and j (both 1 ) re printed using std::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cout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After printing, the post-decrement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-- and j-- are applied, decrementing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and j back to 0.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The string " naveen" is printed after the values of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effectLst/>
                <a:latin typeface="Söhne"/>
              </a:rPr>
              <a:t>i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Söhne"/>
              </a:rPr>
              <a:t> and j.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3B4542B8-ED54-E741-C57B-15BC4E8B28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288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11" grpId="0"/>
      <p:bldP spid="14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552903" y="106844"/>
            <a:ext cx="7111312" cy="571649"/>
          </a:xfrm>
          <a:prstGeom prst="rect">
            <a:avLst/>
          </a:prstGeom>
        </p:spPr>
        <p:txBody>
          <a:bodyPr vert="horz" lIns="91448" tIns="45724" rIns="91448" bIns="45724" rtlCol="0" anchor="b">
            <a:noAutofit/>
          </a:bodyPr>
          <a:lstStyle/>
          <a:p>
            <a:r>
              <a:rPr lang="en-US" sz="3001" b="1" dirty="0"/>
              <a:t>do-while Loop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81EA37-E138-2649-6B1C-AFCC07766C68}"/>
              </a:ext>
            </a:extLst>
          </p:cNvPr>
          <p:cNvSpPr txBox="1">
            <a:spLocks/>
          </p:cNvSpPr>
          <p:nvPr/>
        </p:nvSpPr>
        <p:spPr>
          <a:xfrm>
            <a:off x="1951547" y="3028846"/>
            <a:ext cx="8288909" cy="1486286"/>
          </a:xfrm>
          <a:prstGeom prst="rect">
            <a:avLst/>
          </a:prstGeom>
        </p:spPr>
        <p:txBody>
          <a:bodyPr vert="horz" lIns="91448" tIns="45724" rIns="91448" bIns="45724" rtlCol="0">
            <a:norm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55772" indent="-304747" algn="l" defTabSz="1218987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679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82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884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5987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1089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61922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12947" indent="-30474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10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CCFA22-FCE2-41E4-FB92-4D1FC6354ED5}"/>
              </a:ext>
            </a:extLst>
          </p:cNvPr>
          <p:cNvSpPr txBox="1"/>
          <p:nvPr/>
        </p:nvSpPr>
        <p:spPr>
          <a:xfrm>
            <a:off x="1687158" y="867530"/>
            <a:ext cx="8817684" cy="5122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/>
              <a:t>#include &lt;iostream&gt;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using namespace std;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int main() {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    int j = 0;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</a:rPr>
              <a:t>    do {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</a:rPr>
              <a:t>        </a:t>
            </a:r>
            <a:r>
              <a:rPr lang="en-US" sz="2000" b="1" dirty="0" err="1">
                <a:solidFill>
                  <a:srgbClr val="FF0000"/>
                </a:solidFill>
              </a:rPr>
              <a:t>cout</a:t>
            </a:r>
            <a:r>
              <a:rPr lang="en-US" sz="2000" b="1" dirty="0">
                <a:solidFill>
                  <a:srgbClr val="FF0000"/>
                </a:solidFill>
              </a:rPr>
              <a:t> &lt;&lt; "Value of variable j is: " &lt;&lt; j &lt;&lt; </a:t>
            </a:r>
            <a:r>
              <a:rPr lang="en-US" sz="2000" b="1" dirty="0" err="1">
                <a:solidFill>
                  <a:srgbClr val="FF0000"/>
                </a:solidFill>
              </a:rPr>
              <a:t>endl</a:t>
            </a:r>
            <a:r>
              <a:rPr lang="en-US" sz="2000" b="1" dirty="0">
                <a:solidFill>
                  <a:srgbClr val="FF0000"/>
                </a:solidFill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</a:rPr>
              <a:t>        </a:t>
            </a:r>
            <a:r>
              <a:rPr lang="en-US" sz="2000" b="1" dirty="0" err="1">
                <a:solidFill>
                  <a:srgbClr val="FF0000"/>
                </a:solidFill>
              </a:rPr>
              <a:t>j++</a:t>
            </a:r>
            <a:r>
              <a:rPr lang="en-US" sz="2000" b="1" dirty="0">
                <a:solidFill>
                  <a:srgbClr val="FF0000"/>
                </a:solidFill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solidFill>
                  <a:srgbClr val="FF0000"/>
                </a:solidFill>
              </a:rPr>
              <a:t>    } while (j &lt;= 3);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    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    return 0;</a:t>
            </a:r>
          </a:p>
          <a:p>
            <a:pPr>
              <a:lnSpc>
                <a:spcPct val="150000"/>
              </a:lnSpc>
            </a:pPr>
            <a:r>
              <a:rPr lang="en-US" sz="2000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14788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263352" y="152400"/>
            <a:ext cx="115932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dirty="0">
                <a:solidFill>
                  <a:srgbClr val="FF0000"/>
                </a:solidFill>
                <a:latin typeface="Arial" panose="020B0604020202020204" pitchFamily="34" charset="0"/>
              </a:rPr>
              <a:t> Write a C++ Program to CALCULATOR App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6FB09B-F024-0869-728A-C1AD79ED4913}"/>
              </a:ext>
            </a:extLst>
          </p:cNvPr>
          <p:cNvSpPr txBox="1"/>
          <p:nvPr/>
        </p:nvSpPr>
        <p:spPr>
          <a:xfrm>
            <a:off x="3782411" y="2239580"/>
            <a:ext cx="4627178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333333"/>
                </a:solidFill>
                <a:latin typeface="Courier New" panose="02070309020205020404" pitchFamily="49" charset="0"/>
              </a:rPr>
              <a:t>n1=5, n2=10</a:t>
            </a:r>
            <a:br>
              <a:rPr lang="en-US" sz="2400" dirty="0"/>
            </a:br>
            <a:r>
              <a:rPr lang="en-US" sz="2400" dirty="0">
                <a:solidFill>
                  <a:srgbClr val="333333"/>
                </a:solidFill>
                <a:latin typeface="Courier New" panose="02070309020205020404" pitchFamily="49" charset="0"/>
              </a:rPr>
              <a:t>=== Menu ===</a:t>
            </a:r>
            <a:br>
              <a:rPr lang="en-US" sz="2400" dirty="0"/>
            </a:br>
            <a:r>
              <a:rPr lang="en-US" sz="2400" dirty="0">
                <a:solidFill>
                  <a:srgbClr val="333333"/>
                </a:solidFill>
                <a:latin typeface="Courier New" panose="02070309020205020404" pitchFamily="49" charset="0"/>
              </a:rPr>
              <a:t>1. Addition</a:t>
            </a:r>
            <a:br>
              <a:rPr lang="en-US" sz="2400" dirty="0"/>
            </a:br>
            <a:r>
              <a:rPr lang="en-US" sz="2400" dirty="0">
                <a:solidFill>
                  <a:srgbClr val="333333"/>
                </a:solidFill>
                <a:latin typeface="Courier New" panose="02070309020205020404" pitchFamily="49" charset="0"/>
              </a:rPr>
              <a:t>2. </a:t>
            </a:r>
            <a:r>
              <a:rPr lang="en-US" sz="2400" dirty="0" err="1">
                <a:solidFill>
                  <a:srgbClr val="333333"/>
                </a:solidFill>
                <a:latin typeface="Courier New" panose="02070309020205020404" pitchFamily="49" charset="0"/>
              </a:rPr>
              <a:t>Substraction</a:t>
            </a:r>
            <a:br>
              <a:rPr lang="en-US" sz="2400" dirty="0"/>
            </a:br>
            <a:r>
              <a:rPr lang="en-US" sz="2400" dirty="0">
                <a:solidFill>
                  <a:srgbClr val="333333"/>
                </a:solidFill>
                <a:latin typeface="Courier New" panose="02070309020205020404" pitchFamily="49" charset="0"/>
              </a:rPr>
              <a:t>3. Exit</a:t>
            </a:r>
            <a:br>
              <a:rPr lang="en-US" sz="2400" dirty="0"/>
            </a:br>
            <a:r>
              <a:rPr lang="en-US" sz="2400" dirty="0">
                <a:solidFill>
                  <a:srgbClr val="333333"/>
                </a:solidFill>
                <a:latin typeface="Courier New" panose="02070309020205020404" pitchFamily="49" charset="0"/>
              </a:rPr>
              <a:t>Enter your choice:1</a:t>
            </a:r>
            <a:br>
              <a:rPr lang="en-US" sz="2400" dirty="0"/>
            </a:br>
            <a:r>
              <a:rPr lang="en-US" sz="2400" dirty="0">
                <a:solidFill>
                  <a:srgbClr val="333333"/>
                </a:solidFill>
                <a:latin typeface="Courier New" panose="02070309020205020404" pitchFamily="49" charset="0"/>
              </a:rPr>
              <a:t>The addition = 15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8391F5-ABFE-E0FA-96B1-A2DF2F888989}"/>
              </a:ext>
            </a:extLst>
          </p:cNvPr>
          <p:cNvSpPr txBox="1"/>
          <p:nvPr/>
        </p:nvSpPr>
        <p:spPr>
          <a:xfrm>
            <a:off x="3155730" y="1829958"/>
            <a:ext cx="45956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0000FF"/>
                </a:solidFill>
                <a:latin typeface="Arial" panose="020B0604020202020204" pitchFamily="34" charset="0"/>
              </a:rPr>
              <a:t>Output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95262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A392D3-6491-A731-803A-4D5352F408ED}"/>
              </a:ext>
            </a:extLst>
          </p:cNvPr>
          <p:cNvSpPr txBox="1"/>
          <p:nvPr/>
        </p:nvSpPr>
        <p:spPr>
          <a:xfrm>
            <a:off x="1" y="116632"/>
            <a:ext cx="5807968" cy="584775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IN" sz="2000" b="1" dirty="0"/>
              <a:t>#include &lt;iostream&gt;</a:t>
            </a:r>
          </a:p>
          <a:p>
            <a:endParaRPr lang="en-IN" sz="2000" b="1" dirty="0"/>
          </a:p>
          <a:p>
            <a:r>
              <a:rPr lang="en-IN" sz="2000" b="1" dirty="0"/>
              <a:t>using namespace std;</a:t>
            </a:r>
          </a:p>
          <a:p>
            <a:endParaRPr lang="en-IN" sz="2000" b="1" dirty="0"/>
          </a:p>
          <a:p>
            <a:r>
              <a:rPr lang="en-IN" sz="2000" b="1" dirty="0"/>
              <a:t>int main() {</a:t>
            </a:r>
          </a:p>
          <a:p>
            <a:r>
              <a:rPr lang="en-IN" sz="2000" b="1" dirty="0"/>
              <a:t>    int choice, n1 = 5, n2 = 10;</a:t>
            </a:r>
          </a:p>
          <a:p>
            <a:endParaRPr lang="en-IN" sz="2000" b="1" dirty="0"/>
          </a:p>
          <a:p>
            <a:r>
              <a:rPr lang="en-IN" sz="2000" b="1" dirty="0"/>
              <a:t>    </a:t>
            </a:r>
            <a:r>
              <a:rPr lang="en-IN" sz="2000" b="1" dirty="0" err="1"/>
              <a:t>cout</a:t>
            </a:r>
            <a:r>
              <a:rPr lang="en-IN" sz="2000" b="1" dirty="0"/>
              <a:t> &lt;&lt; "n1=5, n2=10" &lt;&lt; </a:t>
            </a:r>
            <a:r>
              <a:rPr lang="en-IN" sz="2000" b="1" dirty="0" err="1"/>
              <a:t>endl</a:t>
            </a:r>
            <a:r>
              <a:rPr lang="en-IN" sz="2000" b="1" dirty="0"/>
              <a:t>;</a:t>
            </a:r>
          </a:p>
          <a:p>
            <a:endParaRPr lang="en-IN" sz="2000" b="1" dirty="0"/>
          </a:p>
          <a:p>
            <a:r>
              <a:rPr lang="en-IN" sz="2000" b="1" dirty="0"/>
              <a:t>    do {</a:t>
            </a:r>
          </a:p>
          <a:p>
            <a:r>
              <a:rPr lang="en-IN" sz="2000" b="1" dirty="0"/>
              <a:t>        </a:t>
            </a:r>
            <a:r>
              <a:rPr lang="en-IN" sz="2000" b="1" dirty="0" err="1">
                <a:solidFill>
                  <a:srgbClr val="FF0000"/>
                </a:solidFill>
              </a:rPr>
              <a:t>cout</a:t>
            </a:r>
            <a:r>
              <a:rPr lang="en-IN" sz="2000" b="1" dirty="0">
                <a:solidFill>
                  <a:srgbClr val="FF0000"/>
                </a:solidFill>
              </a:rPr>
              <a:t> &lt;&lt; "=== Menu ===" &lt;&lt; </a:t>
            </a:r>
            <a:r>
              <a:rPr lang="en-IN" sz="2000" b="1" dirty="0" err="1">
                <a:solidFill>
                  <a:srgbClr val="FF0000"/>
                </a:solidFill>
              </a:rPr>
              <a:t>endl</a:t>
            </a:r>
            <a:r>
              <a:rPr lang="en-IN" sz="2000" b="1" dirty="0">
                <a:solidFill>
                  <a:srgbClr val="FF0000"/>
                </a:solidFill>
              </a:rPr>
              <a:t>;</a:t>
            </a:r>
          </a:p>
          <a:p>
            <a:r>
              <a:rPr lang="en-IN" sz="2000" b="1" dirty="0">
                <a:solidFill>
                  <a:srgbClr val="FF0000"/>
                </a:solidFill>
              </a:rPr>
              <a:t>        </a:t>
            </a:r>
            <a:r>
              <a:rPr lang="en-IN" sz="2000" b="1" dirty="0" err="1">
                <a:solidFill>
                  <a:srgbClr val="FF0000"/>
                </a:solidFill>
              </a:rPr>
              <a:t>cout</a:t>
            </a:r>
            <a:r>
              <a:rPr lang="en-IN" sz="2000" b="1" dirty="0">
                <a:solidFill>
                  <a:srgbClr val="FF0000"/>
                </a:solidFill>
              </a:rPr>
              <a:t> &lt;&lt; "1. Addition" &lt;&lt; </a:t>
            </a:r>
            <a:r>
              <a:rPr lang="en-IN" sz="2000" b="1" dirty="0" err="1">
                <a:solidFill>
                  <a:srgbClr val="FF0000"/>
                </a:solidFill>
              </a:rPr>
              <a:t>endl</a:t>
            </a:r>
            <a:r>
              <a:rPr lang="en-IN" sz="2000" b="1" dirty="0">
                <a:solidFill>
                  <a:srgbClr val="FF0000"/>
                </a:solidFill>
              </a:rPr>
              <a:t>;</a:t>
            </a:r>
          </a:p>
          <a:p>
            <a:r>
              <a:rPr lang="en-IN" sz="2000" b="1" dirty="0">
                <a:solidFill>
                  <a:srgbClr val="FF0000"/>
                </a:solidFill>
              </a:rPr>
              <a:t>        </a:t>
            </a:r>
            <a:r>
              <a:rPr lang="en-IN" sz="2000" b="1" dirty="0" err="1">
                <a:solidFill>
                  <a:srgbClr val="FF0000"/>
                </a:solidFill>
              </a:rPr>
              <a:t>cout</a:t>
            </a:r>
            <a:r>
              <a:rPr lang="en-IN" sz="2000" b="1" dirty="0">
                <a:solidFill>
                  <a:srgbClr val="FF0000"/>
                </a:solidFill>
              </a:rPr>
              <a:t> &lt;&lt; "2. Subtraction" &lt;&lt; </a:t>
            </a:r>
            <a:r>
              <a:rPr lang="en-IN" sz="2000" b="1" dirty="0" err="1">
                <a:solidFill>
                  <a:srgbClr val="FF0000"/>
                </a:solidFill>
              </a:rPr>
              <a:t>endl</a:t>
            </a:r>
            <a:r>
              <a:rPr lang="en-IN" sz="2000" b="1" dirty="0">
                <a:solidFill>
                  <a:srgbClr val="FF0000"/>
                </a:solidFill>
              </a:rPr>
              <a:t>;</a:t>
            </a:r>
          </a:p>
          <a:p>
            <a:r>
              <a:rPr lang="en-IN" sz="2000" b="1" dirty="0">
                <a:solidFill>
                  <a:srgbClr val="FF0000"/>
                </a:solidFill>
              </a:rPr>
              <a:t>        </a:t>
            </a:r>
            <a:r>
              <a:rPr lang="en-IN" sz="2000" b="1" dirty="0" err="1">
                <a:solidFill>
                  <a:srgbClr val="FF0000"/>
                </a:solidFill>
              </a:rPr>
              <a:t>cout</a:t>
            </a:r>
            <a:r>
              <a:rPr lang="en-IN" sz="2000" b="1" dirty="0">
                <a:solidFill>
                  <a:srgbClr val="FF0000"/>
                </a:solidFill>
              </a:rPr>
              <a:t> &lt;&lt; "3. Exit" &lt;&lt; </a:t>
            </a:r>
            <a:r>
              <a:rPr lang="en-IN" sz="2000" b="1" dirty="0" err="1">
                <a:solidFill>
                  <a:srgbClr val="FF0000"/>
                </a:solidFill>
              </a:rPr>
              <a:t>endl</a:t>
            </a:r>
            <a:r>
              <a:rPr lang="en-IN" sz="2000" b="1" dirty="0"/>
              <a:t>;</a:t>
            </a:r>
          </a:p>
          <a:p>
            <a:endParaRPr lang="en-IN" sz="2000" b="1" dirty="0"/>
          </a:p>
          <a:p>
            <a:r>
              <a:rPr lang="en-IN" sz="2000" b="1" dirty="0"/>
              <a:t>        </a:t>
            </a:r>
            <a:r>
              <a:rPr lang="en-IN" sz="2000" b="1" dirty="0" err="1"/>
              <a:t>cout</a:t>
            </a:r>
            <a:r>
              <a:rPr lang="en-IN" sz="2000" b="1" dirty="0"/>
              <a:t> &lt;&lt; "Enter your choice:";</a:t>
            </a:r>
          </a:p>
          <a:p>
            <a:r>
              <a:rPr lang="en-IN" sz="2000" b="1" dirty="0"/>
              <a:t>        </a:t>
            </a:r>
            <a:r>
              <a:rPr lang="en-IN" sz="2000" b="1" dirty="0" err="1"/>
              <a:t>cin</a:t>
            </a:r>
            <a:r>
              <a:rPr lang="en-IN" sz="2000" b="1" dirty="0"/>
              <a:t> &gt;&gt; choice;</a:t>
            </a:r>
          </a:p>
          <a:p>
            <a:endParaRPr lang="en-IN" b="1" spc="-150" dirty="0">
              <a:solidFill>
                <a:srgbClr val="333333"/>
              </a:solidFill>
              <a:latin typeface="Courier New" panose="02070309020205020404" pitchFamily="49" charset="0"/>
            </a:endParaRPr>
          </a:p>
          <a:p>
            <a:r>
              <a:rPr lang="en-IN" b="1" spc="-150" dirty="0">
                <a:solidFill>
                  <a:srgbClr val="333333"/>
                </a:solidFill>
                <a:latin typeface="Courier New" panose="02070309020205020404" pitchFamily="49" charset="0"/>
              </a:rPr>
              <a:t>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05F536-5D61-8F7F-67D6-169991F4666E}"/>
              </a:ext>
            </a:extLst>
          </p:cNvPr>
          <p:cNvSpPr txBox="1"/>
          <p:nvPr/>
        </p:nvSpPr>
        <p:spPr>
          <a:xfrm>
            <a:off x="5375920" y="400403"/>
            <a:ext cx="6816080" cy="560153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IN" sz="2000" b="1" dirty="0"/>
              <a:t>switch (choice) {</a:t>
            </a:r>
          </a:p>
          <a:p>
            <a:r>
              <a:rPr lang="en-IN" sz="2000" b="1" dirty="0"/>
              <a:t>            case 1:</a:t>
            </a:r>
          </a:p>
          <a:p>
            <a:r>
              <a:rPr lang="en-IN" sz="2000" b="1" dirty="0"/>
              <a:t>                </a:t>
            </a:r>
            <a:r>
              <a:rPr lang="en-IN" sz="2000" b="1" dirty="0" err="1"/>
              <a:t>cout</a:t>
            </a:r>
            <a:r>
              <a:rPr lang="en-IN" sz="2000" b="1" dirty="0"/>
              <a:t> &lt;&lt; "The addition = " &lt;&lt; n1 + n2 &lt;&lt; </a:t>
            </a:r>
            <a:r>
              <a:rPr lang="en-IN" sz="2000" b="1" dirty="0" err="1"/>
              <a:t>endl</a:t>
            </a:r>
            <a:r>
              <a:rPr lang="en-IN" sz="2000" b="1" dirty="0"/>
              <a:t>;</a:t>
            </a:r>
          </a:p>
          <a:p>
            <a:r>
              <a:rPr lang="en-IN" sz="2000" b="1" dirty="0"/>
              <a:t>                break;</a:t>
            </a:r>
          </a:p>
          <a:p>
            <a:r>
              <a:rPr lang="en-IN" sz="2000" b="1" dirty="0"/>
              <a:t>            case 2:</a:t>
            </a:r>
          </a:p>
          <a:p>
            <a:r>
              <a:rPr lang="en-IN" sz="2000" b="1" dirty="0"/>
              <a:t>                </a:t>
            </a:r>
            <a:r>
              <a:rPr lang="en-IN" sz="2000" b="1" dirty="0" err="1"/>
              <a:t>cout</a:t>
            </a:r>
            <a:r>
              <a:rPr lang="en-IN" sz="2000" b="1" dirty="0"/>
              <a:t> &lt;&lt; "The subtraction = " &lt;&lt; n1 - n2 &lt;&lt; </a:t>
            </a:r>
            <a:r>
              <a:rPr lang="en-IN" sz="2000" b="1" dirty="0" err="1"/>
              <a:t>endl</a:t>
            </a:r>
            <a:r>
              <a:rPr lang="en-IN" sz="2000" b="1" dirty="0"/>
              <a:t>;</a:t>
            </a:r>
          </a:p>
          <a:p>
            <a:r>
              <a:rPr lang="en-IN" sz="2000" b="1" dirty="0"/>
              <a:t>                break;</a:t>
            </a:r>
          </a:p>
          <a:p>
            <a:r>
              <a:rPr lang="en-IN" sz="2000" b="1" dirty="0"/>
              <a:t>            case 3:</a:t>
            </a:r>
          </a:p>
          <a:p>
            <a:r>
              <a:rPr lang="en-IN" sz="2000" b="1" dirty="0"/>
              <a:t>                </a:t>
            </a:r>
            <a:r>
              <a:rPr lang="en-IN" sz="2000" b="1" dirty="0" err="1"/>
              <a:t>cout</a:t>
            </a:r>
            <a:r>
              <a:rPr lang="en-IN" sz="2000" b="1" dirty="0"/>
              <a:t> &lt;&lt; "Goodbye" &lt;&lt; </a:t>
            </a:r>
            <a:r>
              <a:rPr lang="en-IN" sz="2000" b="1" dirty="0" err="1"/>
              <a:t>endl</a:t>
            </a:r>
            <a:r>
              <a:rPr lang="en-IN" sz="2000" b="1" dirty="0"/>
              <a:t>;</a:t>
            </a:r>
          </a:p>
          <a:p>
            <a:r>
              <a:rPr lang="en-IN" sz="2000" b="1" dirty="0"/>
              <a:t>                break;</a:t>
            </a:r>
          </a:p>
          <a:p>
            <a:r>
              <a:rPr lang="en-IN" sz="2000" b="1" dirty="0"/>
              <a:t>            default:</a:t>
            </a:r>
          </a:p>
          <a:p>
            <a:r>
              <a:rPr lang="en-IN" sz="2000" b="1" dirty="0"/>
              <a:t>                </a:t>
            </a:r>
            <a:r>
              <a:rPr lang="en-IN" sz="2000" b="1" dirty="0" err="1"/>
              <a:t>cout</a:t>
            </a:r>
            <a:r>
              <a:rPr lang="en-IN" sz="2000" b="1" dirty="0"/>
              <a:t> &lt;&lt; "Wrong Choice. Enter again" &lt;&lt; </a:t>
            </a:r>
            <a:r>
              <a:rPr lang="en-IN" sz="2000" b="1" dirty="0" err="1"/>
              <a:t>endl</a:t>
            </a:r>
            <a:r>
              <a:rPr lang="en-IN" sz="2000" b="1" dirty="0"/>
              <a:t>;</a:t>
            </a:r>
          </a:p>
          <a:p>
            <a:r>
              <a:rPr lang="en-IN" sz="2000" b="1" dirty="0"/>
              <a:t>                break;</a:t>
            </a:r>
          </a:p>
          <a:p>
            <a:r>
              <a:rPr lang="en-IN" sz="2000" b="1" dirty="0"/>
              <a:t>        }</a:t>
            </a:r>
          </a:p>
          <a:p>
            <a:r>
              <a:rPr lang="en-IN" sz="2000" b="1" dirty="0">
                <a:solidFill>
                  <a:srgbClr val="FF0000"/>
                </a:solidFill>
              </a:rPr>
              <a:t>    } while (choice != 3);</a:t>
            </a:r>
          </a:p>
          <a:p>
            <a:endParaRPr lang="en-IN" sz="2000" b="1" dirty="0"/>
          </a:p>
          <a:p>
            <a:r>
              <a:rPr lang="en-IN" sz="2000" b="1" dirty="0"/>
              <a:t>    return 0;</a:t>
            </a:r>
          </a:p>
          <a:p>
            <a:r>
              <a:rPr lang="en-IN" b="1" spc="-300" dirty="0">
                <a:solidFill>
                  <a:srgbClr val="333333"/>
                </a:solidFill>
                <a:latin typeface="Courier New" panose="02070309020205020404" pitchFamily="49" charset="0"/>
              </a:rPr>
              <a:t>}</a:t>
            </a:r>
            <a:endParaRPr lang="en-US" b="1" spc="-300" dirty="0"/>
          </a:p>
        </p:txBody>
      </p:sp>
    </p:spTree>
    <p:extLst>
      <p:ext uri="{BB962C8B-B14F-4D97-AF65-F5344CB8AC3E}">
        <p14:creationId xmlns:p14="http://schemas.microsoft.com/office/powerpoint/2010/main" val="310343253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191344" y="116632"/>
            <a:ext cx="118093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</a:rPr>
              <a:t> Write a C++ Program to display food ordering app using switch and do-while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207219-7647-4189-FCB6-8C1773891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908720"/>
            <a:ext cx="5904656" cy="367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3627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D80AE6-A86F-42D9-7FBA-E0B6D80DCD07}"/>
              </a:ext>
            </a:extLst>
          </p:cNvPr>
          <p:cNvSpPr txBox="1"/>
          <p:nvPr/>
        </p:nvSpPr>
        <p:spPr>
          <a:xfrm>
            <a:off x="18132" y="44624"/>
            <a:ext cx="6653932" cy="618630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//FOOD ORDERING APP</a:t>
            </a:r>
          </a:p>
          <a:p>
            <a:r>
              <a:rPr lang="en-US" b="1" dirty="0"/>
              <a:t>#include &lt;iostream&gt;</a:t>
            </a:r>
          </a:p>
          <a:p>
            <a:r>
              <a:rPr lang="en-US" b="1" dirty="0"/>
              <a:t>using namespace std;</a:t>
            </a:r>
          </a:p>
          <a:p>
            <a:r>
              <a:rPr lang="en-US" b="1" dirty="0"/>
              <a:t>int main() {</a:t>
            </a:r>
          </a:p>
          <a:p>
            <a:r>
              <a:rPr lang="en-US" b="1" dirty="0"/>
              <a:t>    int choice;</a:t>
            </a:r>
          </a:p>
          <a:p>
            <a:r>
              <a:rPr lang="en-US" b="1" dirty="0"/>
              <a:t>    double total = 0.0;</a:t>
            </a:r>
          </a:p>
          <a:p>
            <a:r>
              <a:rPr lang="en-US" b="1" dirty="0"/>
              <a:t>    do {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"WELCOME FOOD ORDER"&lt;&lt;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</a:t>
            </a:r>
            <a:r>
              <a:rPr lang="en-US" b="1" dirty="0" err="1"/>
              <a:t>cout</a:t>
            </a:r>
            <a:r>
              <a:rPr lang="en-US" b="1" dirty="0"/>
              <a:t> &lt;&lt; "=====MENU===="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"1. Burger - Rs.200"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"2. Pizza - Rs.400"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"3. Salad - Rs.100"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"4. Checkout"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"5. Exit"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cout</a:t>
            </a:r>
            <a:r>
              <a:rPr lang="en-US" b="1" dirty="0"/>
              <a:t> &lt;&lt; "Select your choice:";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cin</a:t>
            </a:r>
            <a:r>
              <a:rPr lang="en-US" b="1" dirty="0"/>
              <a:t> &gt;&gt; choice;</a:t>
            </a:r>
          </a:p>
          <a:p>
            <a:r>
              <a:rPr lang="en-US" b="1" dirty="0"/>
              <a:t>        switch (choice) </a:t>
            </a:r>
          </a:p>
          <a:p>
            <a:r>
              <a:rPr lang="en-US" b="1" dirty="0"/>
              <a:t>          {</a:t>
            </a:r>
          </a:p>
          <a:p>
            <a:r>
              <a:rPr lang="en-US" b="1" dirty="0">
                <a:solidFill>
                  <a:srgbClr val="FF0000"/>
                </a:solidFill>
              </a:rPr>
              <a:t>            case 1:</a:t>
            </a:r>
          </a:p>
          <a:p>
            <a:r>
              <a:rPr lang="en-US" b="1" dirty="0"/>
              <a:t>                total +=200.00;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cout</a:t>
            </a:r>
            <a:r>
              <a:rPr lang="en-US" b="1" dirty="0"/>
              <a:t> &lt;&lt; "Added Burger to your order."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        break;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629F12-3448-9BAF-4A51-DAC0BBBDAB93}"/>
              </a:ext>
            </a:extLst>
          </p:cNvPr>
          <p:cNvSpPr txBox="1"/>
          <p:nvPr/>
        </p:nvSpPr>
        <p:spPr>
          <a:xfrm>
            <a:off x="5447928" y="44624"/>
            <a:ext cx="6762204" cy="67403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 case 2:</a:t>
            </a:r>
          </a:p>
          <a:p>
            <a:r>
              <a:rPr lang="en-US" b="1" dirty="0"/>
              <a:t>                total += 400.00;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cout</a:t>
            </a:r>
            <a:r>
              <a:rPr lang="en-US" b="1" dirty="0"/>
              <a:t> &lt;&lt; "Added Pizza to your order."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        break;</a:t>
            </a:r>
          </a:p>
          <a:p>
            <a:r>
              <a:rPr lang="en-US" b="1" dirty="0">
                <a:solidFill>
                  <a:srgbClr val="FF0000"/>
                </a:solidFill>
              </a:rPr>
              <a:t>case 3:</a:t>
            </a:r>
          </a:p>
          <a:p>
            <a:r>
              <a:rPr lang="en-US" b="1" dirty="0"/>
              <a:t>                total += 100.00;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cout</a:t>
            </a:r>
            <a:r>
              <a:rPr lang="en-US" b="1" dirty="0"/>
              <a:t> &lt;&lt; "Added Salad to your order."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        break; </a:t>
            </a:r>
          </a:p>
          <a:p>
            <a:r>
              <a:rPr lang="en-US" b="1" dirty="0">
                <a:solidFill>
                  <a:srgbClr val="FF0000"/>
                </a:solidFill>
              </a:rPr>
              <a:t>case 4: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cout</a:t>
            </a:r>
            <a:r>
              <a:rPr lang="en-US" b="1" dirty="0"/>
              <a:t> &lt;&lt; "Your total order amount is: Rs." &lt;&lt; total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        break;</a:t>
            </a:r>
          </a:p>
          <a:p>
            <a:r>
              <a:rPr lang="en-US" b="1" dirty="0"/>
              <a:t>            case 5: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cout</a:t>
            </a:r>
            <a:r>
              <a:rPr lang="en-US" b="1" dirty="0"/>
              <a:t> &lt;&lt; "Thank you for using the Food Ordering App! Goodbye!"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        break;</a:t>
            </a:r>
          </a:p>
          <a:p>
            <a:r>
              <a:rPr lang="en-US" b="1" dirty="0"/>
              <a:t>            default:</a:t>
            </a:r>
          </a:p>
          <a:p>
            <a:r>
              <a:rPr lang="en-US" b="1" dirty="0"/>
              <a:t>                </a:t>
            </a:r>
            <a:r>
              <a:rPr lang="en-US" b="1" dirty="0" err="1"/>
              <a:t>cout</a:t>
            </a:r>
            <a:r>
              <a:rPr lang="en-US" b="1" dirty="0"/>
              <a:t> &lt;&lt; "Invalid choice. Please select a valid option." &lt;&lt; 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}</a:t>
            </a:r>
          </a:p>
          <a:p>
            <a:endParaRPr lang="en-US" b="1" dirty="0"/>
          </a:p>
          <a:p>
            <a:r>
              <a:rPr lang="en-US" b="1" dirty="0"/>
              <a:t>    } while (choice != 5);</a:t>
            </a:r>
          </a:p>
          <a:p>
            <a:endParaRPr lang="en-US" b="1" dirty="0"/>
          </a:p>
          <a:p>
            <a:r>
              <a:rPr lang="en-US" b="1" dirty="0"/>
              <a:t>    return 0;</a:t>
            </a:r>
          </a:p>
          <a:p>
            <a:r>
              <a:rPr lang="en-US" b="1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52005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C0E65-27EF-AB79-A1A5-F486014D2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52736"/>
          </a:xfrm>
        </p:spPr>
        <p:txBody>
          <a:bodyPr>
            <a:normAutofit/>
          </a:bodyPr>
          <a:lstStyle/>
          <a:p>
            <a:pPr algn="l"/>
            <a:r>
              <a:rPr lang="en-US" sz="3200" b="1" dirty="0">
                <a:solidFill>
                  <a:srgbClr val="FF0000"/>
                </a:solidFill>
              </a:rPr>
              <a:t>Q) Write a C++ program for  </a:t>
            </a:r>
            <a:r>
              <a:rPr lang="en-US" sz="3200" b="1" u="sng" dirty="0">
                <a:solidFill>
                  <a:srgbClr val="FF0000"/>
                </a:solidFill>
              </a:rPr>
              <a:t>NUMBER GUESSING GAME:</a:t>
            </a:r>
            <a:endParaRPr lang="en-US" b="1" u="sng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34F151-6B3D-E612-1A28-5FECADBC65E7}"/>
              </a:ext>
            </a:extLst>
          </p:cNvPr>
          <p:cNvSpPr txBox="1"/>
          <p:nvPr/>
        </p:nvSpPr>
        <p:spPr>
          <a:xfrm>
            <a:off x="335360" y="1052736"/>
            <a:ext cx="11521280" cy="563231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b="1" dirty="0"/>
              <a:t>OUTPUT:</a:t>
            </a:r>
          </a:p>
          <a:p>
            <a:r>
              <a:rPr lang="en-US" sz="2400" dirty="0"/>
              <a:t>Welcome to the Number Guessing Game!</a:t>
            </a:r>
          </a:p>
          <a:p>
            <a:r>
              <a:rPr lang="en-US" sz="2400" dirty="0"/>
              <a:t>I have selected a number between 1 and 100. Try to guess it.</a:t>
            </a:r>
          </a:p>
          <a:p>
            <a:endParaRPr lang="en-US" sz="2400" dirty="0"/>
          </a:p>
          <a:p>
            <a:r>
              <a:rPr lang="en-US" sz="2400" b="0" i="0" dirty="0">
                <a:solidFill>
                  <a:srgbClr val="E9950C"/>
                </a:solidFill>
                <a:effectLst/>
                <a:latin typeface="Söhne Mono"/>
              </a:rPr>
              <a:t>Enter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sz="2400" b="0" i="0" dirty="0">
                <a:solidFill>
                  <a:srgbClr val="DF3079"/>
                </a:solidFill>
                <a:effectLst/>
                <a:latin typeface="Söhne Mono"/>
              </a:rPr>
              <a:t>your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Söhne Mono"/>
              </a:rPr>
              <a:t> </a:t>
            </a:r>
            <a:r>
              <a:rPr lang="en-US" sz="2400" b="0" i="0" dirty="0">
                <a:solidFill>
                  <a:srgbClr val="DF3079"/>
                </a:solidFill>
                <a:effectLst/>
                <a:latin typeface="Söhne Mono"/>
              </a:rPr>
              <a:t>guess</a:t>
            </a:r>
            <a:r>
              <a:rPr lang="en-US" sz="2400" b="0" i="0" dirty="0">
                <a:solidFill>
                  <a:srgbClr val="FFFFFF"/>
                </a:solidFill>
                <a:effectLst/>
                <a:latin typeface="Söhne Mono"/>
              </a:rPr>
              <a:t>: </a:t>
            </a:r>
            <a:r>
              <a:rPr lang="en-US" sz="2400" b="0" i="0" dirty="0">
                <a:solidFill>
                  <a:srgbClr val="DF3079"/>
                </a:solidFill>
                <a:effectLst/>
                <a:latin typeface="Söhne Mono"/>
              </a:rPr>
              <a:t>50</a:t>
            </a:r>
          </a:p>
          <a:p>
            <a:endParaRPr lang="en-US" sz="2400" dirty="0">
              <a:solidFill>
                <a:srgbClr val="DF3079"/>
              </a:solidFill>
              <a:latin typeface="Söhne Mono"/>
            </a:endParaRPr>
          </a:p>
          <a:p>
            <a:r>
              <a:rPr lang="en-US" sz="2400" dirty="0"/>
              <a:t>Too low! Try again.</a:t>
            </a:r>
          </a:p>
          <a:p>
            <a:endParaRPr lang="en-US" sz="2400" dirty="0"/>
          </a:p>
          <a:p>
            <a:r>
              <a:rPr lang="en-US" sz="2400" dirty="0"/>
              <a:t>Enter your guess: 75</a:t>
            </a:r>
          </a:p>
          <a:p>
            <a:r>
              <a:rPr lang="en-US" sz="2400" dirty="0"/>
              <a:t>Too high! Try again.</a:t>
            </a:r>
          </a:p>
          <a:p>
            <a:r>
              <a:rPr lang="en-US" sz="2400" dirty="0"/>
              <a:t>..</a:t>
            </a:r>
          </a:p>
          <a:p>
            <a:r>
              <a:rPr lang="en-US" sz="2400" dirty="0"/>
              <a:t>Enter your guess: 63</a:t>
            </a:r>
          </a:p>
          <a:p>
            <a:r>
              <a:rPr lang="en-US" sz="2400" dirty="0"/>
              <a:t>Congratulations! You've guessed the number in 3 attempts.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840457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61B262-5552-2CC8-A33E-B62E3E06506C}"/>
              </a:ext>
            </a:extLst>
          </p:cNvPr>
          <p:cNvSpPr txBox="1"/>
          <p:nvPr/>
        </p:nvSpPr>
        <p:spPr>
          <a:xfrm>
            <a:off x="20340" y="0"/>
            <a:ext cx="6219676" cy="62478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//NUMBER GUESSING GAME:</a:t>
            </a:r>
          </a:p>
          <a:p>
            <a:r>
              <a:rPr lang="en-US" sz="2000" b="1" dirty="0"/>
              <a:t>#include &lt;iostream&gt;</a:t>
            </a:r>
          </a:p>
          <a:p>
            <a:r>
              <a:rPr lang="en-US" sz="2000" b="1" dirty="0"/>
              <a:t>#include &lt;</a:t>
            </a:r>
            <a:r>
              <a:rPr lang="en-US" sz="2000" b="1" dirty="0" err="1"/>
              <a:t>cstdlib</a:t>
            </a:r>
            <a:r>
              <a:rPr lang="en-US" sz="2000" b="1" dirty="0"/>
              <a:t>&gt;</a:t>
            </a:r>
          </a:p>
          <a:p>
            <a:r>
              <a:rPr lang="en-US" sz="2000" b="1" dirty="0"/>
              <a:t>#include &lt;</a:t>
            </a:r>
            <a:r>
              <a:rPr lang="en-US" sz="2000" b="1" dirty="0" err="1"/>
              <a:t>ctime</a:t>
            </a:r>
            <a:r>
              <a:rPr lang="en-US" sz="2000" b="1" dirty="0"/>
              <a:t>&gt;</a:t>
            </a:r>
          </a:p>
          <a:p>
            <a:r>
              <a:rPr lang="en-US" sz="2000" b="1" dirty="0"/>
              <a:t>using namespace std;</a:t>
            </a:r>
          </a:p>
          <a:p>
            <a:r>
              <a:rPr lang="en-US" sz="2000" b="1" dirty="0"/>
              <a:t>int main() {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    </a:t>
            </a:r>
            <a:r>
              <a:rPr lang="en-US" sz="2000" b="1" dirty="0" err="1">
                <a:solidFill>
                  <a:srgbClr val="FF0000"/>
                </a:solidFill>
              </a:rPr>
              <a:t>srand</a:t>
            </a:r>
            <a:r>
              <a:rPr lang="en-US" sz="2000" b="1" dirty="0">
                <a:solidFill>
                  <a:srgbClr val="FF0000"/>
                </a:solidFill>
              </a:rPr>
              <a:t>(time(0));</a:t>
            </a:r>
          </a:p>
          <a:p>
            <a:r>
              <a:rPr lang="en-US" sz="2000" b="1" dirty="0"/>
              <a:t>    </a:t>
            </a:r>
            <a:r>
              <a:rPr lang="en-US" sz="2000" b="1" dirty="0">
                <a:solidFill>
                  <a:srgbClr val="FF0000"/>
                </a:solidFill>
              </a:rPr>
              <a:t>int </a:t>
            </a:r>
            <a:r>
              <a:rPr lang="en-US" sz="2000" b="1" dirty="0" err="1">
                <a:solidFill>
                  <a:srgbClr val="FF0000"/>
                </a:solidFill>
              </a:rPr>
              <a:t>secretNumber</a:t>
            </a:r>
            <a:r>
              <a:rPr lang="en-US" sz="2000" b="1" dirty="0">
                <a:solidFill>
                  <a:srgbClr val="FF0000"/>
                </a:solidFill>
              </a:rPr>
              <a:t> = rand() % 100 + 1;</a:t>
            </a:r>
          </a:p>
          <a:p>
            <a:r>
              <a:rPr lang="en-US" sz="2000" b="1" dirty="0"/>
              <a:t>    int guess;</a:t>
            </a:r>
          </a:p>
          <a:p>
            <a:r>
              <a:rPr lang="en-US" sz="2000" b="1" dirty="0"/>
              <a:t>    int attempts = 0;</a:t>
            </a:r>
          </a:p>
          <a:p>
            <a:r>
              <a:rPr lang="en-US" sz="2000" b="1" dirty="0"/>
              <a:t>    </a:t>
            </a:r>
            <a:r>
              <a:rPr lang="en-US" sz="2000" b="1" dirty="0" err="1"/>
              <a:t>cout</a:t>
            </a:r>
            <a:r>
              <a:rPr lang="en-US" sz="2000" b="1" dirty="0"/>
              <a:t> &lt;&lt; "Welcome to the Number Guessing Game!" &lt;&lt; </a:t>
            </a:r>
            <a:r>
              <a:rPr lang="en-US" sz="2000" b="1" dirty="0" err="1"/>
              <a:t>endl</a:t>
            </a:r>
            <a:r>
              <a:rPr lang="en-US" sz="2000" b="1" dirty="0"/>
              <a:t>;</a:t>
            </a:r>
          </a:p>
          <a:p>
            <a:r>
              <a:rPr lang="en-US" sz="2000" b="1" dirty="0"/>
              <a:t>    </a:t>
            </a:r>
            <a:r>
              <a:rPr lang="en-US" sz="2000" b="1" dirty="0" err="1"/>
              <a:t>cout</a:t>
            </a:r>
            <a:r>
              <a:rPr lang="en-US" sz="2000" b="1" dirty="0"/>
              <a:t> &lt;&lt; "I have selected a number between 1 and 100. Try to guess it." &lt;&lt; </a:t>
            </a:r>
            <a:r>
              <a:rPr lang="en-US" sz="2000" b="1" dirty="0" err="1"/>
              <a:t>endl</a:t>
            </a:r>
            <a:r>
              <a:rPr lang="en-US" sz="2000" b="1" dirty="0"/>
              <a:t>;</a:t>
            </a:r>
          </a:p>
          <a:p>
            <a:endParaRPr lang="en-US" sz="2000" b="1" dirty="0"/>
          </a:p>
          <a:p>
            <a:r>
              <a:rPr lang="en-US" sz="2000" b="1" dirty="0"/>
              <a:t>    do {</a:t>
            </a:r>
          </a:p>
          <a:p>
            <a:r>
              <a:rPr lang="en-US" sz="2000" b="1" dirty="0"/>
              <a:t>        </a:t>
            </a:r>
            <a:r>
              <a:rPr lang="en-US" sz="2000" b="1" dirty="0" err="1"/>
              <a:t>cout</a:t>
            </a:r>
            <a:r>
              <a:rPr lang="en-US" sz="2000" b="1" dirty="0"/>
              <a:t> &lt;&lt; "Enter your guess: ";</a:t>
            </a:r>
          </a:p>
          <a:p>
            <a:r>
              <a:rPr lang="en-US" sz="2000" b="1" dirty="0"/>
              <a:t>        </a:t>
            </a:r>
            <a:r>
              <a:rPr lang="en-US" sz="2000" b="1" dirty="0" err="1"/>
              <a:t>cin</a:t>
            </a:r>
            <a:r>
              <a:rPr lang="en-US" sz="2000" b="1" dirty="0"/>
              <a:t> &gt;&gt; guess;</a:t>
            </a:r>
          </a:p>
          <a:p>
            <a:r>
              <a:rPr lang="en-US" sz="2000" b="1" dirty="0"/>
              <a:t>        attempts++;</a:t>
            </a:r>
          </a:p>
          <a:p>
            <a:endParaRPr lang="en-US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DF0E6B-CC8A-3D4F-38DB-82F7D593642B}"/>
              </a:ext>
            </a:extLst>
          </p:cNvPr>
          <p:cNvSpPr txBox="1"/>
          <p:nvPr/>
        </p:nvSpPr>
        <p:spPr>
          <a:xfrm>
            <a:off x="6240016" y="0"/>
            <a:ext cx="5832648" cy="50131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endParaRPr lang="en-US" sz="2000" b="1" dirty="0"/>
          </a:p>
          <a:p>
            <a:r>
              <a:rPr lang="en-US" sz="2000" b="1" dirty="0"/>
              <a:t>        if (guess &lt; </a:t>
            </a:r>
            <a:r>
              <a:rPr lang="en-US" sz="2000" b="1" dirty="0" err="1"/>
              <a:t>secretNumber</a:t>
            </a:r>
            <a:r>
              <a:rPr lang="en-US" sz="2000" b="1" dirty="0"/>
              <a:t>) </a:t>
            </a:r>
          </a:p>
          <a:p>
            <a:r>
              <a:rPr lang="en-US" sz="2000" b="1" dirty="0"/>
              <a:t>         {</a:t>
            </a:r>
          </a:p>
          <a:p>
            <a:r>
              <a:rPr lang="en-US" sz="2000" b="1" dirty="0"/>
              <a:t>            </a:t>
            </a:r>
            <a:r>
              <a:rPr lang="en-US" sz="2000" b="1" dirty="0" err="1"/>
              <a:t>cout</a:t>
            </a:r>
            <a:r>
              <a:rPr lang="en-US" sz="2000" b="1" dirty="0"/>
              <a:t> &lt;&lt; "Too low! Try again." &lt;&lt; </a:t>
            </a:r>
            <a:r>
              <a:rPr lang="en-US" sz="2000" b="1" dirty="0" err="1"/>
              <a:t>endl</a:t>
            </a:r>
            <a:r>
              <a:rPr lang="en-US" sz="2000" b="1" dirty="0"/>
              <a:t>;</a:t>
            </a:r>
          </a:p>
          <a:p>
            <a:r>
              <a:rPr lang="en-US" sz="2000" b="1" dirty="0"/>
              <a:t>        } else if (guess &gt; </a:t>
            </a:r>
            <a:r>
              <a:rPr lang="en-US" sz="2000" b="1" dirty="0" err="1"/>
              <a:t>secretNumber</a:t>
            </a:r>
            <a:r>
              <a:rPr lang="en-US" sz="2000" b="1" dirty="0"/>
              <a:t>) </a:t>
            </a:r>
            <a:br>
              <a:rPr lang="en-US" sz="2000" b="1" dirty="0"/>
            </a:br>
            <a:r>
              <a:rPr lang="en-US" sz="2000" b="1" dirty="0"/>
              <a:t>         {</a:t>
            </a:r>
          </a:p>
          <a:p>
            <a:r>
              <a:rPr lang="en-US" sz="2000" b="1" dirty="0"/>
              <a:t>            </a:t>
            </a:r>
            <a:r>
              <a:rPr lang="en-US" sz="2000" b="1" dirty="0" err="1"/>
              <a:t>cout</a:t>
            </a:r>
            <a:r>
              <a:rPr lang="en-US" sz="2000" b="1" dirty="0"/>
              <a:t> &lt;&lt; "Too high! Try again." &lt;&lt; </a:t>
            </a:r>
            <a:r>
              <a:rPr lang="en-US" sz="2000" b="1" dirty="0" err="1"/>
              <a:t>endl</a:t>
            </a:r>
            <a:r>
              <a:rPr lang="en-US" sz="2000" b="1" dirty="0"/>
              <a:t>;</a:t>
            </a:r>
          </a:p>
          <a:p>
            <a:r>
              <a:rPr lang="en-US" sz="2000" b="1" dirty="0"/>
              <a:t>        } else </a:t>
            </a:r>
          </a:p>
          <a:p>
            <a:r>
              <a:rPr lang="en-US" sz="2000" b="1" dirty="0"/>
              <a:t>            {</a:t>
            </a:r>
          </a:p>
          <a:p>
            <a:r>
              <a:rPr lang="en-US" sz="2000" b="1" dirty="0"/>
              <a:t>            </a:t>
            </a:r>
            <a:r>
              <a:rPr lang="en-US" sz="2000" b="1" dirty="0" err="1"/>
              <a:t>cout</a:t>
            </a:r>
            <a:r>
              <a:rPr lang="en-US" sz="2000" b="1" dirty="0"/>
              <a:t> &lt;&lt; "Congratulations! You've guessed the number in " &lt;&lt; attempts &lt;&lt; " attempts." &lt;&lt; </a:t>
            </a:r>
            <a:r>
              <a:rPr lang="en-US" sz="2000" b="1" dirty="0" err="1"/>
              <a:t>endl</a:t>
            </a:r>
            <a:r>
              <a:rPr lang="en-US" sz="2000" b="1" dirty="0"/>
              <a:t>;</a:t>
            </a:r>
          </a:p>
          <a:p>
            <a:r>
              <a:rPr lang="en-US" sz="2000" b="1" dirty="0"/>
              <a:t>         }</a:t>
            </a:r>
          </a:p>
          <a:p>
            <a:r>
              <a:rPr lang="en-US" sz="2000" b="1" dirty="0">
                <a:solidFill>
                  <a:srgbClr val="FF0000"/>
                </a:solidFill>
              </a:rPr>
              <a:t>    } while (guess != </a:t>
            </a:r>
            <a:r>
              <a:rPr lang="en-US" sz="2000" b="1" dirty="0" err="1">
                <a:solidFill>
                  <a:srgbClr val="FF0000"/>
                </a:solidFill>
              </a:rPr>
              <a:t>secretNumber</a:t>
            </a:r>
            <a:r>
              <a:rPr lang="en-US" sz="2000" b="1" dirty="0">
                <a:solidFill>
                  <a:srgbClr val="FF0000"/>
                </a:solidFill>
              </a:rPr>
              <a:t>);</a:t>
            </a:r>
          </a:p>
          <a:p>
            <a:endParaRPr lang="en-US" sz="2000" b="1" dirty="0"/>
          </a:p>
          <a:p>
            <a:r>
              <a:rPr lang="en-US" sz="2000" b="1" dirty="0"/>
              <a:t>    return 0;</a:t>
            </a:r>
          </a:p>
          <a:p>
            <a:r>
              <a:rPr lang="en-US" sz="2000" b="1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4924187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335360" y="172248"/>
            <a:ext cx="11856640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Nunito Sans" panose="00000500000000000000" pitchFamily="2" charset="0"/>
              </a:rPr>
              <a:t>Jump Statements/ Control with break and continue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767CAB-1FA5-494A-96EC-9E612067A695}"/>
              </a:ext>
            </a:extLst>
          </p:cNvPr>
          <p:cNvSpPr/>
          <p:nvPr/>
        </p:nvSpPr>
        <p:spPr>
          <a:xfrm>
            <a:off x="1905001" y="770987"/>
            <a:ext cx="596139" cy="43330"/>
          </a:xfrm>
          <a:prstGeom prst="rect">
            <a:avLst/>
          </a:prstGeom>
          <a:solidFill>
            <a:srgbClr val="F05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TextBox 10"/>
          <p:cNvSpPr txBox="1"/>
          <p:nvPr/>
        </p:nvSpPr>
        <p:spPr>
          <a:xfrm>
            <a:off x="623392" y="3140968"/>
            <a:ext cx="10207694" cy="252088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557199" indent="-557199">
              <a:lnSpc>
                <a:spcPct val="150000"/>
              </a:lnSpc>
              <a:buFont typeface="+mj-lt"/>
              <a:buAutoNum type="arabicPeriod"/>
            </a:pPr>
            <a:r>
              <a:rPr lang="en-US" sz="2700" dirty="0"/>
              <a:t>Break</a:t>
            </a:r>
          </a:p>
          <a:p>
            <a:pPr marL="557199" indent="-557199">
              <a:lnSpc>
                <a:spcPct val="150000"/>
              </a:lnSpc>
              <a:buFont typeface="+mj-lt"/>
              <a:buAutoNum type="arabicPeriod"/>
            </a:pPr>
            <a:r>
              <a:rPr lang="en-US" sz="2700" dirty="0"/>
              <a:t>Continue</a:t>
            </a:r>
          </a:p>
          <a:p>
            <a:pPr marL="557199" indent="-557199">
              <a:lnSpc>
                <a:spcPct val="150000"/>
              </a:lnSpc>
              <a:buFont typeface="+mj-lt"/>
              <a:buAutoNum type="arabicPeriod"/>
            </a:pPr>
            <a:r>
              <a:rPr lang="en-US" sz="2700" dirty="0" err="1"/>
              <a:t>goto</a:t>
            </a:r>
            <a:endParaRPr lang="en-US" sz="2700" dirty="0"/>
          </a:p>
          <a:p>
            <a:pPr>
              <a:lnSpc>
                <a:spcPct val="150000"/>
              </a:lnSpc>
            </a:pPr>
            <a:endParaRPr lang="en-US" sz="27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FC607B-8235-A12F-A740-5FDB0FD585B1}"/>
              </a:ext>
            </a:extLst>
          </p:cNvPr>
          <p:cNvSpPr txBox="1"/>
          <p:nvPr/>
        </p:nvSpPr>
        <p:spPr>
          <a:xfrm>
            <a:off x="479376" y="770987"/>
            <a:ext cx="11593288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Jump Statement makes the </a:t>
            </a:r>
            <a:r>
              <a:rPr lang="en-US" sz="2400" b="1" dirty="0">
                <a:solidFill>
                  <a:srgbClr val="FF0000"/>
                </a:solidFill>
              </a:rPr>
              <a:t>control jump to another section of the program unconditionally</a:t>
            </a:r>
            <a:r>
              <a:rPr lang="en-US" sz="2400" dirty="0"/>
              <a:t> when encountered.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Used to </a:t>
            </a:r>
            <a:r>
              <a:rPr lang="en-US" sz="2400" dirty="0">
                <a:solidFill>
                  <a:srgbClr val="FF0000"/>
                </a:solidFill>
                <a:highlight>
                  <a:srgbClr val="FFFF00"/>
                </a:highlight>
              </a:rPr>
              <a:t>terminate the loop or switch-case instantly</a:t>
            </a:r>
            <a:r>
              <a:rPr lang="en-US" sz="2400" dirty="0"/>
              <a:t>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Used to escape the execution of a section of the program.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312932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551384" y="174256"/>
            <a:ext cx="8352245" cy="611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75" b="1" dirty="0">
                <a:latin typeface="Nunito Sans" panose="00000500000000000000" pitchFamily="2" charset="0"/>
              </a:rPr>
              <a:t>1) break Statement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27348" y="980728"/>
            <a:ext cx="11737304" cy="2260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57199" indent="-557199">
              <a:buFont typeface="Wingdings" panose="05000000000000000000" pitchFamily="2" charset="2"/>
              <a:buChar char="§"/>
            </a:pPr>
            <a:r>
              <a:rPr lang="en-US" sz="2400" dirty="0"/>
              <a:t>A </a:t>
            </a:r>
            <a:r>
              <a:rPr lang="en-US" sz="2400" b="1" dirty="0"/>
              <a:t>break statement </a:t>
            </a:r>
            <a:r>
              <a:rPr lang="en-US" sz="2400" dirty="0"/>
              <a:t>is used to </a:t>
            </a:r>
            <a:r>
              <a:rPr lang="en-US" sz="2400" dirty="0">
                <a:solidFill>
                  <a:srgbClr val="C00000"/>
                </a:solidFill>
              </a:rPr>
              <a:t>terminate the execution of the rest of the block </a:t>
            </a:r>
            <a:r>
              <a:rPr lang="en-US" sz="2400" dirty="0"/>
              <a:t>where it is present and takes the control out of the block to the next statement.</a:t>
            </a:r>
          </a:p>
          <a:p>
            <a:pPr marL="557199" indent="-557199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/>
              <a:t>To terminate the loop or switch block</a:t>
            </a:r>
          </a:p>
          <a:p>
            <a:pPr marL="557199" indent="-557199">
              <a:lnSpc>
                <a:spcPct val="150000"/>
              </a:lnSpc>
            </a:pPr>
            <a:r>
              <a:rPr lang="en-US" sz="2000" b="1" dirty="0"/>
              <a:t>Syntax:</a:t>
            </a:r>
          </a:p>
          <a:p>
            <a:pPr marL="557199" indent="-557199">
              <a:lnSpc>
                <a:spcPct val="150000"/>
              </a:lnSpc>
            </a:pPr>
            <a:r>
              <a:rPr lang="en-US" sz="2000" b="1" dirty="0">
                <a:solidFill>
                  <a:srgbClr val="C00000"/>
                </a:solidFill>
              </a:rPr>
              <a:t>	break;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2F0CD0-AFC7-969A-C478-840CE8B3F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1544" y="2546672"/>
            <a:ext cx="4738711" cy="416616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1019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191344" y="49765"/>
            <a:ext cx="12241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Nunito Sans" panose="00000500000000000000" pitchFamily="2" charset="0"/>
              </a:rPr>
              <a:t>Q) Write a C++  program to break for loop when for 5</a:t>
            </a:r>
            <a:r>
              <a:rPr lang="en-US" sz="2400" b="1" baseline="30000" dirty="0">
                <a:latin typeface="Nunito Sans" panose="00000500000000000000" pitchFamily="2" charset="0"/>
              </a:rPr>
              <a:t>th</a:t>
            </a:r>
            <a:r>
              <a:rPr lang="en-US" sz="2400" b="1" dirty="0">
                <a:latin typeface="Nunito Sans" panose="00000500000000000000" pitchFamily="2" charset="0"/>
              </a:rPr>
              <a:t> iteration of loop statement.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316C46-E1DD-BF77-0096-9EA40D6413CA}"/>
              </a:ext>
            </a:extLst>
          </p:cNvPr>
          <p:cNvSpPr txBox="1"/>
          <p:nvPr/>
        </p:nvSpPr>
        <p:spPr>
          <a:xfrm>
            <a:off x="911424" y="1268760"/>
            <a:ext cx="63246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output:</a:t>
            </a:r>
          </a:p>
          <a:p>
            <a:endParaRPr lang="en-US" sz="2800" dirty="0"/>
          </a:p>
          <a:p>
            <a:r>
              <a:rPr lang="en-US" sz="2800" dirty="0"/>
              <a:t>0 1 2 3 4 5 </a:t>
            </a:r>
          </a:p>
          <a:p>
            <a:r>
              <a:rPr lang="en-US" sz="2800" dirty="0"/>
              <a:t>came outside of loop </a:t>
            </a:r>
            <a:r>
              <a:rPr lang="en-US" sz="2800" dirty="0" err="1"/>
              <a:t>i</a:t>
            </a:r>
            <a:r>
              <a:rPr lang="en-US" sz="2800" dirty="0"/>
              <a:t> = 5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067626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794E76-B477-F9AA-4F21-46FB4A438D84}"/>
              </a:ext>
            </a:extLst>
          </p:cNvPr>
          <p:cNvSpPr txBox="1"/>
          <p:nvPr/>
        </p:nvSpPr>
        <p:spPr>
          <a:xfrm>
            <a:off x="119336" y="32048"/>
            <a:ext cx="12192000" cy="8499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121920" tIns="60960" rIns="121920" bIns="6096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</a:pPr>
            <a:r>
              <a:rPr lang="en-US" sz="4400" b="0" i="0" dirty="0">
                <a:solidFill>
                  <a:srgbClr val="374151"/>
                </a:solidFill>
                <a:effectLst/>
                <a:latin typeface="Söhne"/>
              </a:rPr>
              <a:t>Decision-making</a:t>
            </a:r>
            <a:endParaRPr lang="en-US" sz="4267" b="1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07BCA8-2DC7-2996-DA97-E0604FC74AEA}"/>
              </a:ext>
            </a:extLst>
          </p:cNvPr>
          <p:cNvSpPr txBox="1"/>
          <p:nvPr/>
        </p:nvSpPr>
        <p:spPr>
          <a:xfrm>
            <a:off x="0" y="893312"/>
            <a:ext cx="11839199" cy="5322243"/>
          </a:xfrm>
          <a:prstGeom prst="rect">
            <a:avLst/>
          </a:prstGeom>
        </p:spPr>
        <p:txBody>
          <a:bodyPr vert="horz" lIns="121920" tIns="60960" rIns="121920" bIns="60960" rtlCol="0">
            <a:normAutofit/>
          </a:bodyPr>
          <a:lstStyle/>
          <a:p>
            <a:pPr marL="457189" indent="-380990" algn="just">
              <a:spcAft>
                <a:spcPts val="800"/>
              </a:spcAft>
              <a:buBlip>
                <a:blip r:embed="rId2"/>
              </a:buBlip>
            </a:pPr>
            <a:r>
              <a:rPr lang="en-US" sz="2400" b="1" i="0" dirty="0">
                <a:effectLst/>
                <a:latin typeface="Söhne"/>
              </a:rPr>
              <a:t>if-else-if Ladder</a:t>
            </a:r>
            <a:r>
              <a:rPr lang="en-US" sz="2400" b="0" i="0" dirty="0">
                <a:solidFill>
                  <a:srgbClr val="374151"/>
                </a:solidFill>
                <a:effectLst/>
                <a:latin typeface="Söhne"/>
              </a:rPr>
              <a:t>:</a:t>
            </a:r>
          </a:p>
          <a:p>
            <a:pPr marL="457189" indent="-380990" algn="just">
              <a:spcAft>
                <a:spcPts val="800"/>
              </a:spcAft>
              <a:buBlip>
                <a:blip r:embed="rId2"/>
              </a:buBlip>
            </a:pPr>
            <a:r>
              <a:rPr lang="en-US" sz="2400" b="0" i="0" dirty="0">
                <a:effectLst/>
                <a:latin typeface="Söhne"/>
              </a:rPr>
              <a:t>This construct is used when you have multiple conditions to check.</a:t>
            </a:r>
            <a:endParaRPr lang="en-US" sz="2400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17A03B2-7A30-209F-3E23-2AFE476F9E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119B55-1C93-75CF-1009-C1704C2C88D6}"/>
              </a:ext>
            </a:extLst>
          </p:cNvPr>
          <p:cNvSpPr txBox="1"/>
          <p:nvPr/>
        </p:nvSpPr>
        <p:spPr>
          <a:xfrm>
            <a:off x="479375" y="2060848"/>
            <a:ext cx="11359823" cy="341632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if (condition1) </a:t>
            </a:r>
            <a:r>
              <a:rPr lang="en-US" dirty="0"/>
              <a:t>{</a:t>
            </a:r>
          </a:p>
          <a:p>
            <a:r>
              <a:rPr lang="en-US" dirty="0"/>
              <a:t>    // Code for condition1</a:t>
            </a:r>
          </a:p>
          <a:p>
            <a:r>
              <a:rPr lang="en-US" dirty="0"/>
              <a:t>    } else </a:t>
            </a:r>
            <a:r>
              <a:rPr lang="en-US" dirty="0">
                <a:solidFill>
                  <a:srgbClr val="FF0000"/>
                </a:solidFill>
              </a:rPr>
              <a:t>if (condition2)</a:t>
            </a:r>
          </a:p>
          <a:p>
            <a:r>
              <a:rPr lang="en-US" dirty="0"/>
              <a:t>    {</a:t>
            </a:r>
          </a:p>
          <a:p>
            <a:r>
              <a:rPr lang="en-US" dirty="0"/>
              <a:t>    // Code for condition2</a:t>
            </a:r>
          </a:p>
          <a:p>
            <a:r>
              <a:rPr lang="en-US" dirty="0"/>
              <a:t>  } else </a:t>
            </a:r>
            <a:r>
              <a:rPr lang="en-US" dirty="0">
                <a:solidFill>
                  <a:srgbClr val="FF0000"/>
                </a:solidFill>
              </a:rPr>
              <a:t>if (condition3) </a:t>
            </a:r>
          </a:p>
          <a:p>
            <a:r>
              <a:rPr lang="en-US" dirty="0"/>
              <a:t>    {</a:t>
            </a:r>
          </a:p>
          <a:p>
            <a:r>
              <a:rPr lang="en-US" dirty="0"/>
              <a:t>    // Code for condition3</a:t>
            </a:r>
          </a:p>
          <a:p>
            <a:r>
              <a:rPr lang="en-US" dirty="0"/>
              <a:t>   } else</a:t>
            </a:r>
          </a:p>
          <a:p>
            <a:r>
              <a:rPr lang="en-US" dirty="0"/>
              <a:t>   {</a:t>
            </a:r>
          </a:p>
          <a:p>
            <a:r>
              <a:rPr lang="en-US" dirty="0"/>
              <a:t>    // Code if none of the conditions are true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332449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B7AA06-D294-4191-6741-1B28087144A4}"/>
              </a:ext>
            </a:extLst>
          </p:cNvPr>
          <p:cNvSpPr txBox="1"/>
          <p:nvPr/>
        </p:nvSpPr>
        <p:spPr>
          <a:xfrm>
            <a:off x="1981200" y="1143001"/>
            <a:ext cx="8382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latin typeface="inter-regular"/>
              </a:rPr>
              <a:t>#include &lt;iostream&gt;</a:t>
            </a:r>
          </a:p>
          <a:p>
            <a:pPr algn="just"/>
            <a:endParaRPr lang="en-US" sz="2400" dirty="0">
              <a:latin typeface="inter-regular"/>
            </a:endParaRPr>
          </a:p>
          <a:p>
            <a:pPr algn="just"/>
            <a:r>
              <a:rPr lang="en-US" sz="2400" dirty="0">
                <a:latin typeface="inter-regular"/>
              </a:rPr>
              <a:t>int main() {</a:t>
            </a:r>
          </a:p>
          <a:p>
            <a:pPr algn="just"/>
            <a:r>
              <a:rPr lang="en-US" sz="2400" dirty="0">
                <a:latin typeface="inter-regular"/>
              </a:rPr>
              <a:t>    int </a:t>
            </a:r>
            <a:r>
              <a:rPr lang="en-US" sz="2400" dirty="0" err="1">
                <a:latin typeface="inter-regular"/>
              </a:rPr>
              <a:t>i</a:t>
            </a:r>
            <a:r>
              <a:rPr lang="en-US" sz="2400" dirty="0">
                <a:latin typeface="inter-regular"/>
              </a:rPr>
              <a:t>;</a:t>
            </a:r>
          </a:p>
          <a:p>
            <a:pPr algn="just"/>
            <a:endParaRPr lang="en-US" sz="2400" dirty="0">
              <a:latin typeface="inter-regular"/>
            </a:endParaRPr>
          </a:p>
          <a:p>
            <a:pPr algn="just"/>
            <a:r>
              <a:rPr lang="en-US" sz="2400" b="1" dirty="0">
                <a:latin typeface="inter-regular"/>
              </a:rPr>
              <a:t>    for (</a:t>
            </a:r>
            <a:r>
              <a:rPr lang="en-US" sz="2400" b="1" dirty="0" err="1">
                <a:latin typeface="inter-regular"/>
              </a:rPr>
              <a:t>i</a:t>
            </a:r>
            <a:r>
              <a:rPr lang="en-US" sz="2400" b="1" dirty="0">
                <a:latin typeface="inter-regular"/>
              </a:rPr>
              <a:t> = 0; </a:t>
            </a:r>
            <a:r>
              <a:rPr lang="en-US" sz="2400" b="1" dirty="0" err="1">
                <a:latin typeface="inter-regular"/>
              </a:rPr>
              <a:t>i</a:t>
            </a:r>
            <a:r>
              <a:rPr lang="en-US" sz="2400" b="1" dirty="0">
                <a:latin typeface="inter-regular"/>
              </a:rPr>
              <a:t> &lt; 10; </a:t>
            </a:r>
            <a:r>
              <a:rPr lang="en-US" sz="2400" b="1" dirty="0" err="1">
                <a:latin typeface="inter-regular"/>
              </a:rPr>
              <a:t>i</a:t>
            </a:r>
            <a:r>
              <a:rPr lang="en-US" sz="2400" b="1" dirty="0">
                <a:latin typeface="inter-regular"/>
              </a:rPr>
              <a:t>++) {</a:t>
            </a:r>
          </a:p>
          <a:p>
            <a:pPr algn="just"/>
            <a:r>
              <a:rPr lang="en-US" sz="2400" b="1" dirty="0">
                <a:latin typeface="inter-regular"/>
              </a:rPr>
              <a:t>        std::</a:t>
            </a:r>
            <a:r>
              <a:rPr lang="en-US" sz="2400" b="1" dirty="0" err="1">
                <a:latin typeface="inter-regular"/>
              </a:rPr>
              <a:t>cout</a:t>
            </a:r>
            <a:r>
              <a:rPr lang="en-US" sz="2400" b="1" dirty="0">
                <a:latin typeface="inter-regular"/>
              </a:rPr>
              <a:t> &lt;&lt; </a:t>
            </a:r>
            <a:r>
              <a:rPr lang="en-US" sz="2400" b="1" dirty="0" err="1">
                <a:latin typeface="inter-regular"/>
              </a:rPr>
              <a:t>i</a:t>
            </a:r>
            <a:r>
              <a:rPr lang="en-US" sz="2400" b="1" dirty="0">
                <a:latin typeface="inter-regular"/>
              </a:rPr>
              <a:t> &lt;&lt; " ";</a:t>
            </a:r>
          </a:p>
          <a:p>
            <a:pPr algn="just"/>
            <a:r>
              <a:rPr lang="en-US" sz="2400" b="1" dirty="0">
                <a:solidFill>
                  <a:srgbClr val="FF0000"/>
                </a:solidFill>
                <a:latin typeface="inter-regular"/>
              </a:rPr>
              <a:t>        if (</a:t>
            </a:r>
            <a:r>
              <a:rPr lang="en-US" sz="2400" b="1" dirty="0" err="1">
                <a:solidFill>
                  <a:srgbClr val="FF0000"/>
                </a:solidFill>
                <a:latin typeface="inter-regular"/>
              </a:rPr>
              <a:t>i</a:t>
            </a:r>
            <a:r>
              <a:rPr lang="en-US" sz="2400" b="1" dirty="0">
                <a:solidFill>
                  <a:srgbClr val="FF0000"/>
                </a:solidFill>
                <a:latin typeface="inter-regular"/>
              </a:rPr>
              <a:t> == 5)</a:t>
            </a:r>
          </a:p>
          <a:p>
            <a:pPr algn="just"/>
            <a:r>
              <a:rPr lang="en-US" sz="2400" b="1" dirty="0">
                <a:solidFill>
                  <a:srgbClr val="FF0000"/>
                </a:solidFill>
                <a:latin typeface="inter-regular"/>
              </a:rPr>
              <a:t>            break;</a:t>
            </a:r>
          </a:p>
          <a:p>
            <a:pPr algn="just"/>
            <a:r>
              <a:rPr lang="en-US" sz="2400" b="1" dirty="0">
                <a:latin typeface="inter-regular"/>
              </a:rPr>
              <a:t>    }</a:t>
            </a:r>
          </a:p>
          <a:p>
            <a:pPr algn="just"/>
            <a:endParaRPr lang="en-US" sz="2400" dirty="0">
              <a:latin typeface="inter-regular"/>
            </a:endParaRPr>
          </a:p>
          <a:p>
            <a:pPr algn="just"/>
            <a:r>
              <a:rPr lang="en-US" sz="2400" dirty="0">
                <a:latin typeface="inter-regular"/>
              </a:rPr>
              <a:t>    std::</a:t>
            </a:r>
            <a:r>
              <a:rPr lang="en-US" sz="2400" dirty="0" err="1">
                <a:latin typeface="inter-regular"/>
              </a:rPr>
              <a:t>cout</a:t>
            </a:r>
            <a:r>
              <a:rPr lang="en-US" sz="2400" dirty="0">
                <a:latin typeface="inter-regular"/>
              </a:rPr>
              <a:t> &lt;&lt; "came outside of loop </a:t>
            </a:r>
            <a:r>
              <a:rPr lang="en-US" sz="2400" dirty="0" err="1">
                <a:latin typeface="inter-regular"/>
              </a:rPr>
              <a:t>i</a:t>
            </a:r>
            <a:r>
              <a:rPr lang="en-US" sz="2400" dirty="0">
                <a:latin typeface="inter-regular"/>
              </a:rPr>
              <a:t> = " &lt;&lt; </a:t>
            </a:r>
            <a:r>
              <a:rPr lang="en-US" sz="2400" dirty="0" err="1">
                <a:latin typeface="inter-regular"/>
              </a:rPr>
              <a:t>i</a:t>
            </a:r>
            <a:r>
              <a:rPr lang="en-US" sz="2400" dirty="0">
                <a:latin typeface="inter-regular"/>
              </a:rPr>
              <a:t>;</a:t>
            </a:r>
          </a:p>
          <a:p>
            <a:pPr algn="just"/>
            <a:endParaRPr lang="en-US" sz="2400" dirty="0">
              <a:latin typeface="inter-regular"/>
            </a:endParaRPr>
          </a:p>
          <a:p>
            <a:pPr algn="just"/>
            <a:r>
              <a:rPr lang="en-US" sz="2400" dirty="0">
                <a:latin typeface="inter-regular"/>
              </a:rPr>
              <a:t>    return 0;</a:t>
            </a:r>
          </a:p>
          <a:p>
            <a:pPr algn="just"/>
            <a:r>
              <a:rPr lang="en-US" sz="2400" dirty="0">
                <a:latin typeface="inter-regular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18D30D-911D-B50A-7B43-64EB32DB015E}"/>
              </a:ext>
            </a:extLst>
          </p:cNvPr>
          <p:cNvSpPr txBox="1"/>
          <p:nvPr/>
        </p:nvSpPr>
        <p:spPr>
          <a:xfrm>
            <a:off x="263353" y="49765"/>
            <a:ext cx="105281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Nunito Sans" panose="00000500000000000000" pitchFamily="2" charset="0"/>
              </a:rPr>
              <a:t>Write a C++ program to break for loop when for 5</a:t>
            </a:r>
            <a:r>
              <a:rPr lang="en-US" sz="2400" b="1" baseline="30000" dirty="0">
                <a:solidFill>
                  <a:srgbClr val="FF0000"/>
                </a:solidFill>
                <a:latin typeface="Nunito Sans" panose="00000500000000000000" pitchFamily="2" charset="0"/>
              </a:rPr>
              <a:t>th</a:t>
            </a:r>
            <a:r>
              <a:rPr lang="en-US" sz="2400" b="1" dirty="0">
                <a:solidFill>
                  <a:srgbClr val="FF0000"/>
                </a:solidFill>
                <a:latin typeface="Nunito Sans" panose="00000500000000000000" pitchFamily="2" charset="0"/>
              </a:rPr>
              <a:t> iteration of loop statement. </a:t>
            </a:r>
          </a:p>
        </p:txBody>
      </p:sp>
    </p:spTree>
    <p:extLst>
      <p:ext uri="{BB962C8B-B14F-4D97-AF65-F5344CB8AC3E}">
        <p14:creationId xmlns:p14="http://schemas.microsoft.com/office/powerpoint/2010/main" val="12028238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A635DAA-35C4-4438-9D75-515C2C193139}"/>
              </a:ext>
            </a:extLst>
          </p:cNvPr>
          <p:cNvSpPr txBox="1"/>
          <p:nvPr/>
        </p:nvSpPr>
        <p:spPr>
          <a:xfrm>
            <a:off x="263352" y="138995"/>
            <a:ext cx="8352245" cy="611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75" b="1" dirty="0">
                <a:latin typeface="Nunito Sans" panose="00000500000000000000" pitchFamily="2" charset="0"/>
              </a:rPr>
              <a:t>2. continue Statement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767CAB-1FA5-494A-96EC-9E612067A695}"/>
              </a:ext>
            </a:extLst>
          </p:cNvPr>
          <p:cNvSpPr/>
          <p:nvPr/>
        </p:nvSpPr>
        <p:spPr>
          <a:xfrm>
            <a:off x="1828801" y="914400"/>
            <a:ext cx="596139" cy="43330"/>
          </a:xfrm>
          <a:prstGeom prst="rect">
            <a:avLst/>
          </a:prstGeom>
          <a:solidFill>
            <a:srgbClr val="F051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C1C6D5-5ED5-9302-99F3-23BAF8517D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576" y="2078422"/>
            <a:ext cx="6882072" cy="477957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4000" y="957730"/>
            <a:ext cx="6457950" cy="651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57199" indent="-557199">
              <a:lnSpc>
                <a:spcPct val="150000"/>
              </a:lnSpc>
            </a:pPr>
            <a:r>
              <a:rPr lang="en-US" sz="2700" dirty="0"/>
              <a:t>To execute the next iteration of the loop.</a:t>
            </a:r>
            <a:endParaRPr lang="en-US" sz="27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0C10A2-0F69-9F03-B80A-BF713AE76C03}"/>
              </a:ext>
            </a:extLst>
          </p:cNvPr>
          <p:cNvSpPr txBox="1"/>
          <p:nvPr/>
        </p:nvSpPr>
        <p:spPr>
          <a:xfrm>
            <a:off x="1828800" y="2308831"/>
            <a:ext cx="2971800" cy="1711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7199" indent="-557199">
              <a:lnSpc>
                <a:spcPct val="150000"/>
              </a:lnSpc>
            </a:pPr>
            <a:r>
              <a:rPr lang="en-US" b="1" dirty="0"/>
              <a:t>Syntax:</a:t>
            </a:r>
          </a:p>
          <a:p>
            <a:pPr marL="557199" indent="-557199">
              <a:lnSpc>
                <a:spcPct val="150000"/>
              </a:lnSpc>
            </a:pPr>
            <a:r>
              <a:rPr lang="en-US" b="1" dirty="0"/>
              <a:t>//loops </a:t>
            </a:r>
            <a:r>
              <a:rPr lang="en-US" b="1" dirty="0" err="1"/>
              <a:t>stmts</a:t>
            </a:r>
            <a:r>
              <a:rPr lang="en-US" b="1" dirty="0"/>
              <a:t> 	</a:t>
            </a:r>
          </a:p>
          <a:p>
            <a:pPr marL="557199" indent="-557199">
              <a:lnSpc>
                <a:spcPct val="150000"/>
              </a:lnSpc>
            </a:pPr>
            <a:r>
              <a:rPr lang="en-US" dirty="0">
                <a:solidFill>
                  <a:srgbClr val="C00000"/>
                </a:solidFill>
              </a:rPr>
              <a:t> continue;</a:t>
            </a:r>
          </a:p>
          <a:p>
            <a:pPr marL="557199" indent="-557199">
              <a:lnSpc>
                <a:spcPct val="150000"/>
              </a:lnSpc>
            </a:pPr>
            <a:r>
              <a:rPr lang="en-US" dirty="0">
                <a:solidFill>
                  <a:srgbClr val="C00000"/>
                </a:solidFill>
              </a:rPr>
              <a:t>//</a:t>
            </a:r>
            <a:r>
              <a:rPr lang="en-US" dirty="0" err="1">
                <a:solidFill>
                  <a:srgbClr val="C00000"/>
                </a:solidFill>
              </a:rPr>
              <a:t>stmts</a:t>
            </a:r>
            <a:r>
              <a:rPr lang="en-US" dirty="0">
                <a:solidFill>
                  <a:srgbClr val="C00000"/>
                </a:solidFill>
              </a:rPr>
              <a:t> to be skipped</a:t>
            </a:r>
          </a:p>
        </p:txBody>
      </p:sp>
    </p:spTree>
    <p:extLst>
      <p:ext uri="{BB962C8B-B14F-4D97-AF65-F5344CB8AC3E}">
        <p14:creationId xmlns:p14="http://schemas.microsoft.com/office/powerpoint/2010/main" val="2806890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17493D0-521B-7423-E987-F40A328F4CB7}"/>
              </a:ext>
            </a:extLst>
          </p:cNvPr>
          <p:cNvSpPr txBox="1"/>
          <p:nvPr/>
        </p:nvSpPr>
        <p:spPr>
          <a:xfrm>
            <a:off x="551384" y="511430"/>
            <a:ext cx="10513168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latin typeface="inter-regular"/>
              </a:rPr>
              <a:t>#include &lt;iostream&gt;</a:t>
            </a:r>
          </a:p>
          <a:p>
            <a:pPr algn="just"/>
            <a:endParaRPr lang="en-US" sz="2400" dirty="0">
              <a:latin typeface="inter-regular"/>
            </a:endParaRPr>
          </a:p>
          <a:p>
            <a:pPr algn="just"/>
            <a:r>
              <a:rPr lang="en-US" sz="2400" dirty="0">
                <a:latin typeface="inter-regular"/>
              </a:rPr>
              <a:t>int main() {</a:t>
            </a:r>
          </a:p>
          <a:p>
            <a:pPr algn="just"/>
            <a:r>
              <a:rPr lang="en-US" sz="2400" dirty="0">
                <a:latin typeface="inter-regular"/>
              </a:rPr>
              <a:t>    int </a:t>
            </a:r>
            <a:r>
              <a:rPr lang="en-US" sz="2400" dirty="0" err="1">
                <a:latin typeface="inter-regular"/>
              </a:rPr>
              <a:t>i</a:t>
            </a:r>
            <a:r>
              <a:rPr lang="en-US" sz="2400" dirty="0">
                <a:latin typeface="inter-regular"/>
              </a:rPr>
              <a:t> = 1; // initializing a local variable</a:t>
            </a:r>
          </a:p>
          <a:p>
            <a:pPr algn="just"/>
            <a:endParaRPr lang="en-US" sz="2400" dirty="0">
              <a:latin typeface="inter-regular"/>
            </a:endParaRPr>
          </a:p>
          <a:p>
            <a:pPr algn="just"/>
            <a:r>
              <a:rPr lang="en-US" sz="2400" dirty="0">
                <a:latin typeface="inter-regular"/>
              </a:rPr>
              <a:t>    // starting a loop from 1 to 10</a:t>
            </a:r>
          </a:p>
          <a:p>
            <a:pPr algn="just"/>
            <a:r>
              <a:rPr lang="en-US" sz="2400" dirty="0">
                <a:latin typeface="inter-regular"/>
              </a:rPr>
              <a:t>    for (</a:t>
            </a:r>
            <a:r>
              <a:rPr lang="en-US" sz="2400" dirty="0" err="1">
                <a:latin typeface="inter-regular"/>
              </a:rPr>
              <a:t>i</a:t>
            </a:r>
            <a:r>
              <a:rPr lang="en-US" sz="2400" dirty="0">
                <a:latin typeface="inter-regular"/>
              </a:rPr>
              <a:t> = 1; </a:t>
            </a:r>
            <a:r>
              <a:rPr lang="en-US" sz="2400" dirty="0" err="1">
                <a:latin typeface="inter-regular"/>
              </a:rPr>
              <a:t>i</a:t>
            </a:r>
            <a:r>
              <a:rPr lang="en-US" sz="2400" dirty="0">
                <a:latin typeface="inter-regular"/>
              </a:rPr>
              <a:t> &lt;= 10; </a:t>
            </a:r>
            <a:r>
              <a:rPr lang="en-US" sz="2400" dirty="0" err="1">
                <a:latin typeface="inter-regular"/>
              </a:rPr>
              <a:t>i</a:t>
            </a:r>
            <a:r>
              <a:rPr lang="en-US" sz="2400" dirty="0">
                <a:latin typeface="inter-regular"/>
              </a:rPr>
              <a:t>++) {</a:t>
            </a:r>
          </a:p>
          <a:p>
            <a:pPr algn="just"/>
            <a:r>
              <a:rPr lang="en-US" sz="2400" dirty="0">
                <a:latin typeface="inter-regular"/>
              </a:rPr>
              <a:t>        </a:t>
            </a:r>
            <a:r>
              <a:rPr lang="en-US" sz="2400" b="1" dirty="0">
                <a:latin typeface="inter-regular"/>
              </a:rPr>
              <a:t>if (</a:t>
            </a:r>
            <a:r>
              <a:rPr lang="en-US" sz="2400" b="1" dirty="0" err="1">
                <a:latin typeface="inter-regular"/>
              </a:rPr>
              <a:t>i</a:t>
            </a:r>
            <a:r>
              <a:rPr lang="en-US" sz="2400" b="1" dirty="0">
                <a:latin typeface="inter-regular"/>
              </a:rPr>
              <a:t> == 5) { // if value of </a:t>
            </a:r>
            <a:r>
              <a:rPr lang="en-US" sz="2400" b="1" dirty="0" err="1">
                <a:latin typeface="inter-regular"/>
              </a:rPr>
              <a:t>i</a:t>
            </a:r>
            <a:r>
              <a:rPr lang="en-US" sz="2400" b="1" dirty="0">
                <a:latin typeface="inter-regular"/>
              </a:rPr>
              <a:t> is equal to 5, it will continue for next iteration</a:t>
            </a:r>
          </a:p>
          <a:p>
            <a:pPr algn="just"/>
            <a:r>
              <a:rPr lang="en-US" sz="2400" b="1" dirty="0">
                <a:latin typeface="inter-regular"/>
              </a:rPr>
              <a:t>            continue;</a:t>
            </a:r>
          </a:p>
          <a:p>
            <a:pPr algn="just"/>
            <a:r>
              <a:rPr lang="en-US" sz="2400" dirty="0">
                <a:latin typeface="inter-regular"/>
              </a:rPr>
              <a:t>        }</a:t>
            </a:r>
          </a:p>
          <a:p>
            <a:pPr algn="just"/>
            <a:r>
              <a:rPr lang="en-US" sz="2400" dirty="0">
                <a:latin typeface="inter-regular"/>
              </a:rPr>
              <a:t>        std::</a:t>
            </a:r>
            <a:r>
              <a:rPr lang="en-US" sz="2400" dirty="0" err="1">
                <a:latin typeface="inter-regular"/>
              </a:rPr>
              <a:t>cout</a:t>
            </a:r>
            <a:r>
              <a:rPr lang="en-US" sz="2400" dirty="0">
                <a:latin typeface="inter-regular"/>
              </a:rPr>
              <a:t> &lt;&lt; </a:t>
            </a:r>
            <a:r>
              <a:rPr lang="en-US" sz="2400" dirty="0" err="1">
                <a:latin typeface="inter-regular"/>
              </a:rPr>
              <a:t>i</a:t>
            </a:r>
            <a:r>
              <a:rPr lang="en-US" sz="2400" dirty="0">
                <a:latin typeface="inter-regular"/>
              </a:rPr>
              <a:t> &lt;&lt; std::</a:t>
            </a:r>
            <a:r>
              <a:rPr lang="en-US" sz="2400" dirty="0" err="1">
                <a:latin typeface="inter-regular"/>
              </a:rPr>
              <a:t>endl</a:t>
            </a:r>
            <a:r>
              <a:rPr lang="en-US" sz="2400" dirty="0">
                <a:latin typeface="inter-regular"/>
              </a:rPr>
              <a:t>;</a:t>
            </a:r>
          </a:p>
          <a:p>
            <a:pPr algn="just"/>
            <a:r>
              <a:rPr lang="en-US" sz="2400" dirty="0">
                <a:latin typeface="inter-regular"/>
              </a:rPr>
              <a:t>    } // end of for loop</a:t>
            </a:r>
          </a:p>
          <a:p>
            <a:pPr algn="just"/>
            <a:endParaRPr lang="en-US" sz="2400" dirty="0">
              <a:latin typeface="inter-regular"/>
            </a:endParaRPr>
          </a:p>
          <a:p>
            <a:pPr algn="just"/>
            <a:r>
              <a:rPr lang="en-US" sz="2400" dirty="0">
                <a:latin typeface="inter-regular"/>
              </a:rPr>
              <a:t>    return 0;</a:t>
            </a:r>
          </a:p>
          <a:p>
            <a:pPr algn="just"/>
            <a:r>
              <a:rPr lang="en-US" sz="2400" dirty="0">
                <a:latin typeface="inter-regular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AD4D70-0ED4-CCF1-8295-2E086996639A}"/>
              </a:ext>
            </a:extLst>
          </p:cNvPr>
          <p:cNvSpPr txBox="1"/>
          <p:nvPr/>
        </p:nvSpPr>
        <p:spPr>
          <a:xfrm>
            <a:off x="0" y="49765"/>
            <a:ext cx="120006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latin typeface="Nunito Sans" panose="00000500000000000000" pitchFamily="2" charset="0"/>
              </a:rPr>
              <a:t>Write a C++ program to continue for loop when for 5</a:t>
            </a:r>
            <a:r>
              <a:rPr lang="en-US" sz="2400" b="1" baseline="30000" dirty="0">
                <a:solidFill>
                  <a:srgbClr val="FF0000"/>
                </a:solidFill>
                <a:latin typeface="Nunito Sans" panose="00000500000000000000" pitchFamily="2" charset="0"/>
              </a:rPr>
              <a:t>th</a:t>
            </a:r>
            <a:r>
              <a:rPr lang="en-US" sz="2400" b="1" dirty="0">
                <a:solidFill>
                  <a:srgbClr val="FF0000"/>
                </a:solidFill>
                <a:latin typeface="Nunito Sans" panose="00000500000000000000" pitchFamily="2" charset="0"/>
              </a:rPr>
              <a:t> iteration of loop statement. </a:t>
            </a:r>
          </a:p>
        </p:txBody>
      </p:sp>
    </p:spTree>
    <p:extLst>
      <p:ext uri="{BB962C8B-B14F-4D97-AF65-F5344CB8AC3E}">
        <p14:creationId xmlns:p14="http://schemas.microsoft.com/office/powerpoint/2010/main" val="302646956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794E76-B477-F9AA-4F21-46FB4A438D84}"/>
              </a:ext>
            </a:extLst>
          </p:cNvPr>
          <p:cNvSpPr txBox="1"/>
          <p:nvPr/>
        </p:nvSpPr>
        <p:spPr>
          <a:xfrm>
            <a:off x="0" y="32048"/>
            <a:ext cx="12192000" cy="8499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121920" tIns="60960" rIns="121920" bIns="6096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</a:pPr>
            <a:r>
              <a:rPr lang="en-US" sz="3600" b="1" dirty="0">
                <a:latin typeface="Söhne"/>
                <a:ea typeface="+mj-ea"/>
                <a:cs typeface="+mj-cs"/>
              </a:rPr>
              <a:t>3) </a:t>
            </a:r>
            <a:r>
              <a:rPr lang="en-US" sz="3600" b="1" dirty="0" err="1">
                <a:latin typeface="Söhne"/>
                <a:ea typeface="+mj-ea"/>
                <a:cs typeface="+mj-cs"/>
              </a:rPr>
              <a:t>goto</a:t>
            </a:r>
            <a:r>
              <a:rPr lang="en-US" sz="3600" b="1" dirty="0">
                <a:latin typeface="Söhne"/>
                <a:ea typeface="+mj-ea"/>
                <a:cs typeface="+mj-cs"/>
              </a:rPr>
              <a:t> statement</a:t>
            </a:r>
            <a:endParaRPr lang="en-US" sz="3600" b="1" dirty="0"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07BCA8-2DC7-2996-DA97-E0604FC74AEA}"/>
              </a:ext>
            </a:extLst>
          </p:cNvPr>
          <p:cNvSpPr txBox="1"/>
          <p:nvPr/>
        </p:nvSpPr>
        <p:spPr>
          <a:xfrm>
            <a:off x="0" y="893312"/>
            <a:ext cx="11839199" cy="5322243"/>
          </a:xfrm>
          <a:prstGeom prst="rect">
            <a:avLst/>
          </a:prstGeom>
        </p:spPr>
        <p:txBody>
          <a:bodyPr vert="horz" lIns="121920" tIns="60960" rIns="121920" bIns="60960" rtlCol="0">
            <a:norm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2400" b="0" i="0" dirty="0">
                <a:effectLst/>
                <a:latin typeface="inter-regular"/>
              </a:rPr>
              <a:t> It is used to </a:t>
            </a:r>
            <a:r>
              <a:rPr lang="en-US" sz="2400" b="1" i="0" dirty="0">
                <a:solidFill>
                  <a:srgbClr val="FF0000"/>
                </a:solidFill>
                <a:effectLst/>
                <a:latin typeface="inter-regular"/>
              </a:rPr>
              <a:t>transfer control to the other part of the program</a:t>
            </a:r>
            <a:r>
              <a:rPr lang="en-US" sz="2400" b="0" i="0" dirty="0">
                <a:effectLst/>
                <a:latin typeface="inter-regular"/>
              </a:rPr>
              <a:t>. It unconditionally jumps to the specified label.</a:t>
            </a:r>
            <a:endParaRPr lang="en-US" sz="2400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17A03B2-7A30-209F-3E23-2AFE476F9E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22" name="Picture 2" descr="C++ goto Statement">
            <a:extLst>
              <a:ext uri="{FF2B5EF4-FFF2-40B4-BE49-F238E27FC236}">
                <a16:creationId xmlns:a16="http://schemas.microsoft.com/office/drawing/2014/main" id="{507CF41F-8BD9-9CF6-9174-256D89941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564904"/>
            <a:ext cx="44577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47289F-516D-C001-73EF-6E3289A8B7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80" t="6311" r="21828" b="20512"/>
          <a:stretch/>
        </p:blipFill>
        <p:spPr>
          <a:xfrm>
            <a:off x="839416" y="2204864"/>
            <a:ext cx="4176464" cy="361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3706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D62CE35-1A70-CEB5-7180-C0B9BBAECCE3}"/>
              </a:ext>
            </a:extLst>
          </p:cNvPr>
          <p:cNvSpPr txBox="1"/>
          <p:nvPr/>
        </p:nvSpPr>
        <p:spPr>
          <a:xfrm>
            <a:off x="479376" y="1196752"/>
            <a:ext cx="10585176" cy="50783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/>
              <a:t>#include &lt;iostream&gt;</a:t>
            </a:r>
          </a:p>
          <a:p>
            <a:endParaRPr lang="en-US" b="1" dirty="0"/>
          </a:p>
          <a:p>
            <a:r>
              <a:rPr lang="en-US" b="1" dirty="0"/>
              <a:t>int main() {</a:t>
            </a:r>
          </a:p>
          <a:p>
            <a:r>
              <a:rPr lang="en-US" b="1" dirty="0"/>
              <a:t>    int </a:t>
            </a:r>
            <a:r>
              <a:rPr lang="en-US" b="1" dirty="0" err="1"/>
              <a:t>i</a:t>
            </a:r>
            <a:r>
              <a:rPr lang="en-US" b="1" dirty="0"/>
              <a:t> = 1; // initializing a local variable</a:t>
            </a:r>
          </a:p>
          <a:p>
            <a:endParaRPr lang="en-US" b="1" dirty="0"/>
          </a:p>
          <a:p>
            <a:r>
              <a:rPr lang="en-US" b="1" dirty="0"/>
              <a:t>    </a:t>
            </a:r>
            <a:r>
              <a:rPr lang="en-US" b="1" dirty="0" err="1"/>
              <a:t>loop_start</a:t>
            </a:r>
            <a:r>
              <a:rPr lang="en-US" b="1" dirty="0"/>
              <a:t>:</a:t>
            </a:r>
          </a:p>
          <a:p>
            <a:r>
              <a:rPr lang="en-US" b="1" dirty="0"/>
              <a:t>    if (</a:t>
            </a:r>
            <a:r>
              <a:rPr lang="en-US" b="1" dirty="0" err="1"/>
              <a:t>i</a:t>
            </a:r>
            <a:r>
              <a:rPr lang="en-US" b="1" dirty="0"/>
              <a:t> &lt;= 10) {</a:t>
            </a:r>
          </a:p>
          <a:p>
            <a:r>
              <a:rPr lang="en-US" b="1" dirty="0"/>
              <a:t>        if (</a:t>
            </a:r>
            <a:r>
              <a:rPr lang="en-US" b="1" dirty="0" err="1"/>
              <a:t>i</a:t>
            </a:r>
            <a:r>
              <a:rPr lang="en-US" b="1" dirty="0"/>
              <a:t> == 5) {</a:t>
            </a:r>
          </a:p>
          <a:p>
            <a:r>
              <a:rPr lang="en-US" b="1" dirty="0"/>
              <a:t>            </a:t>
            </a:r>
            <a:r>
              <a:rPr lang="en-US" b="1" dirty="0" err="1"/>
              <a:t>i</a:t>
            </a:r>
            <a:r>
              <a:rPr lang="en-US" b="1" dirty="0"/>
              <a:t>++;</a:t>
            </a:r>
          </a:p>
          <a:p>
            <a:r>
              <a:rPr lang="en-US" b="1" dirty="0"/>
              <a:t>            </a:t>
            </a:r>
            <a:r>
              <a:rPr lang="en-US" b="1" dirty="0" err="1">
                <a:solidFill>
                  <a:srgbClr val="FF0000"/>
                </a:solidFill>
              </a:rPr>
              <a:t>goto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loop_start</a:t>
            </a:r>
            <a:r>
              <a:rPr lang="en-US" b="1" dirty="0">
                <a:solidFill>
                  <a:srgbClr val="FF0000"/>
                </a:solidFill>
              </a:rPr>
              <a:t>; // Jump to </a:t>
            </a:r>
            <a:r>
              <a:rPr lang="en-US" b="1" dirty="0" err="1">
                <a:solidFill>
                  <a:srgbClr val="FF0000"/>
                </a:solidFill>
              </a:rPr>
              <a:t>loop_start</a:t>
            </a:r>
            <a:r>
              <a:rPr lang="en-US" b="1" dirty="0">
                <a:solidFill>
                  <a:srgbClr val="FF0000"/>
                </a:solidFill>
              </a:rPr>
              <a:t> label</a:t>
            </a:r>
          </a:p>
          <a:p>
            <a:r>
              <a:rPr lang="en-US" b="1" dirty="0"/>
              <a:t>        }</a:t>
            </a:r>
          </a:p>
          <a:p>
            <a:r>
              <a:rPr lang="en-US" b="1" dirty="0"/>
              <a:t>        std::</a:t>
            </a:r>
            <a:r>
              <a:rPr lang="en-US" b="1" dirty="0" err="1"/>
              <a:t>cout</a:t>
            </a:r>
            <a:r>
              <a:rPr lang="en-US" b="1" dirty="0"/>
              <a:t> &lt;&lt; </a:t>
            </a:r>
            <a:r>
              <a:rPr lang="en-US" b="1" dirty="0" err="1"/>
              <a:t>i</a:t>
            </a:r>
            <a:r>
              <a:rPr lang="en-US" b="1" dirty="0"/>
              <a:t> &lt;&lt; std::</a:t>
            </a:r>
            <a:r>
              <a:rPr lang="en-US" b="1" dirty="0" err="1"/>
              <a:t>endl</a:t>
            </a:r>
            <a:r>
              <a:rPr lang="en-US" b="1" dirty="0"/>
              <a:t>;</a:t>
            </a:r>
          </a:p>
          <a:p>
            <a:r>
              <a:rPr lang="en-US" b="1" dirty="0"/>
              <a:t>        </a:t>
            </a:r>
            <a:r>
              <a:rPr lang="en-US" b="1" dirty="0" err="1"/>
              <a:t>i</a:t>
            </a:r>
            <a:r>
              <a:rPr lang="en-US" b="1" dirty="0"/>
              <a:t>++;</a:t>
            </a:r>
          </a:p>
          <a:p>
            <a:r>
              <a:rPr lang="en-US" b="1" dirty="0"/>
              <a:t>        </a:t>
            </a:r>
            <a:r>
              <a:rPr lang="en-US" b="1" dirty="0" err="1">
                <a:solidFill>
                  <a:srgbClr val="FF0000"/>
                </a:solidFill>
              </a:rPr>
              <a:t>goto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loop_start</a:t>
            </a:r>
            <a:r>
              <a:rPr lang="en-US" b="1" dirty="0">
                <a:solidFill>
                  <a:srgbClr val="FF0000"/>
                </a:solidFill>
              </a:rPr>
              <a:t>; // Jump to </a:t>
            </a:r>
            <a:r>
              <a:rPr lang="en-US" b="1" dirty="0" err="1">
                <a:solidFill>
                  <a:srgbClr val="FF0000"/>
                </a:solidFill>
              </a:rPr>
              <a:t>loop_start</a:t>
            </a:r>
            <a:r>
              <a:rPr lang="en-US" b="1" dirty="0">
                <a:solidFill>
                  <a:srgbClr val="FF0000"/>
                </a:solidFill>
              </a:rPr>
              <a:t> label</a:t>
            </a:r>
          </a:p>
          <a:p>
            <a:r>
              <a:rPr lang="en-US" b="1" dirty="0"/>
              <a:t>    }</a:t>
            </a:r>
          </a:p>
          <a:p>
            <a:endParaRPr lang="en-US" b="1" dirty="0"/>
          </a:p>
          <a:p>
            <a:r>
              <a:rPr lang="en-US" b="1" dirty="0"/>
              <a:t>    return 0;</a:t>
            </a:r>
          </a:p>
          <a:p>
            <a:r>
              <a:rPr lang="en-US" b="1" dirty="0"/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903C9F-AB65-876B-311E-CC7C11F8DF05}"/>
              </a:ext>
            </a:extLst>
          </p:cNvPr>
          <p:cNvSpPr txBox="1"/>
          <p:nvPr/>
        </p:nvSpPr>
        <p:spPr>
          <a:xfrm>
            <a:off x="0" y="0"/>
            <a:ext cx="120726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Söhne"/>
              </a:rPr>
              <a:t>Q) Write a C++ program that counts and prints the numbers from 1 to 10, excluding the number 5. Use the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Söhne Mono"/>
              </a:rPr>
              <a:t>goto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Söhne"/>
              </a:rPr>
              <a:t> statement to achieve this.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Söhne"/>
              </a:rPr>
              <a:t>Provide the C++ code along with an explanation of how the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FF0000"/>
                </a:solidFill>
                <a:effectLst/>
                <a:latin typeface="Söhne Mono"/>
              </a:rPr>
              <a:t>goto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Söhne"/>
              </a:rPr>
              <a:t> statement is used to control the flow of the loop.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</a:rPr>
              <a:t> 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079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6E77D33-BD17-703E-6657-93F0D8098211}"/>
              </a:ext>
            </a:extLst>
          </p:cNvPr>
          <p:cNvSpPr txBox="1"/>
          <p:nvPr/>
        </p:nvSpPr>
        <p:spPr>
          <a:xfrm>
            <a:off x="479376" y="533067"/>
            <a:ext cx="11305256" cy="569386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/>
              <a:t>#include &lt;iostream&gt;</a:t>
            </a:r>
          </a:p>
          <a:p>
            <a:r>
              <a:rPr lang="en-US" sz="2400" dirty="0"/>
              <a:t>using namespace std;</a:t>
            </a:r>
          </a:p>
          <a:p>
            <a:r>
              <a:rPr lang="en-US" sz="2400" dirty="0"/>
              <a:t>int main() {</a:t>
            </a:r>
          </a:p>
          <a:p>
            <a:r>
              <a:rPr lang="en-US" sz="2400" dirty="0"/>
              <a:t>  int x=8,y=5;</a:t>
            </a:r>
          </a:p>
          <a:p>
            <a:r>
              <a:rPr lang="en-US" sz="2000" dirty="0"/>
              <a:t>    if (x &gt; 10) {</a:t>
            </a:r>
          </a:p>
          <a:p>
            <a:pPr lvl="1"/>
            <a:r>
              <a:rPr lang="en-US" sz="2000" dirty="0"/>
              <a:t>    </a:t>
            </a:r>
            <a:r>
              <a:rPr lang="en-US" sz="2000" dirty="0" err="1"/>
              <a:t>cout</a:t>
            </a:r>
            <a:r>
              <a:rPr lang="en-US" sz="2000" dirty="0"/>
              <a:t> &lt;&lt; "A";</a:t>
            </a:r>
          </a:p>
          <a:p>
            <a:pPr lvl="1"/>
            <a:r>
              <a:rPr lang="en-US" sz="2000" dirty="0"/>
              <a:t>}</a:t>
            </a:r>
          </a:p>
          <a:p>
            <a:pPr lvl="1"/>
            <a:r>
              <a:rPr lang="en-US" sz="2000" dirty="0"/>
              <a:t>else if (y &lt; 7)</a:t>
            </a:r>
          </a:p>
          <a:p>
            <a:pPr lvl="1"/>
            <a:r>
              <a:rPr lang="en-US" sz="2000" dirty="0"/>
              <a:t>{</a:t>
            </a:r>
          </a:p>
          <a:p>
            <a:pPr lvl="1"/>
            <a:r>
              <a:rPr lang="en-US" sz="2000" dirty="0"/>
              <a:t>    </a:t>
            </a:r>
            <a:r>
              <a:rPr lang="en-US" sz="2000" dirty="0" err="1"/>
              <a:t>cout</a:t>
            </a:r>
            <a:r>
              <a:rPr lang="en-US" sz="2000" dirty="0"/>
              <a:t> &lt;&lt; "B";</a:t>
            </a:r>
          </a:p>
          <a:p>
            <a:pPr lvl="1"/>
            <a:r>
              <a:rPr lang="en-US" sz="2000" dirty="0"/>
              <a:t>}</a:t>
            </a:r>
          </a:p>
          <a:p>
            <a:pPr lvl="1"/>
            <a:r>
              <a:rPr lang="en-US" sz="2000" dirty="0"/>
              <a:t>else</a:t>
            </a:r>
          </a:p>
          <a:p>
            <a:pPr lvl="1"/>
            <a:r>
              <a:rPr lang="en-US" sz="2000" dirty="0"/>
              <a:t>{</a:t>
            </a:r>
          </a:p>
          <a:p>
            <a:pPr lvl="1"/>
            <a:r>
              <a:rPr lang="en-US" sz="2000" dirty="0"/>
              <a:t>    </a:t>
            </a:r>
            <a:r>
              <a:rPr lang="en-US" sz="2000" dirty="0" err="1"/>
              <a:t>cout</a:t>
            </a:r>
            <a:r>
              <a:rPr lang="en-US" sz="2000" dirty="0"/>
              <a:t> &lt;&lt; "C";</a:t>
            </a:r>
          </a:p>
          <a:p>
            <a:pPr lvl="1"/>
            <a:r>
              <a:rPr lang="en-US" sz="2000" dirty="0"/>
              <a:t>}</a:t>
            </a:r>
          </a:p>
          <a:p>
            <a:r>
              <a:rPr lang="en-US" sz="2400" dirty="0"/>
              <a:t>return 0;</a:t>
            </a:r>
          </a:p>
          <a:p>
            <a:r>
              <a:rPr lang="en-US" sz="24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19CB89-F473-1432-CD4A-FA82016336CD}"/>
              </a:ext>
            </a:extLst>
          </p:cNvPr>
          <p:cNvSpPr txBox="1"/>
          <p:nvPr/>
        </p:nvSpPr>
        <p:spPr>
          <a:xfrm>
            <a:off x="191344" y="42019"/>
            <a:ext cx="118093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Q) What will be output if you will compile and execute the following </a:t>
            </a:r>
            <a:r>
              <a:rPr lang="en-IN" sz="2800" b="1" dirty="0" err="1">
                <a:solidFill>
                  <a:srgbClr val="FF0000"/>
                </a:solidFill>
              </a:rPr>
              <a:t>c++</a:t>
            </a:r>
            <a:r>
              <a:rPr lang="en-IN" sz="2800" b="1" dirty="0">
                <a:solidFill>
                  <a:srgbClr val="FF0000"/>
                </a:solidFill>
              </a:rPr>
              <a:t> code?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ADE895E-C618-34D4-DF94-36881182D6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3B4542B8-ED54-E741-C57B-15BC4E8B28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110AE2-693E-0E0A-E96F-8668825AB691}"/>
              </a:ext>
            </a:extLst>
          </p:cNvPr>
          <p:cNvSpPr txBox="1"/>
          <p:nvPr/>
        </p:nvSpPr>
        <p:spPr>
          <a:xfrm>
            <a:off x="4511824" y="4941168"/>
            <a:ext cx="18310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a) A</a:t>
            </a:r>
          </a:p>
          <a:p>
            <a:r>
              <a:rPr lang="pt-BR" dirty="0"/>
              <a:t>b) B</a:t>
            </a:r>
          </a:p>
          <a:p>
            <a:r>
              <a:rPr lang="pt-BR" dirty="0"/>
              <a:t>c) C</a:t>
            </a:r>
          </a:p>
          <a:p>
            <a:r>
              <a:rPr lang="pt-BR" dirty="0"/>
              <a:t>d) 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303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6E77D33-BD17-703E-6657-93F0D8098211}"/>
              </a:ext>
            </a:extLst>
          </p:cNvPr>
          <p:cNvSpPr txBox="1"/>
          <p:nvPr/>
        </p:nvSpPr>
        <p:spPr>
          <a:xfrm>
            <a:off x="551384" y="533067"/>
            <a:ext cx="11449272" cy="569386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/>
              <a:t>#include &lt;iostream&gt;</a:t>
            </a:r>
          </a:p>
          <a:p>
            <a:r>
              <a:rPr lang="en-US" sz="2400" dirty="0"/>
              <a:t>using namespace std;</a:t>
            </a:r>
          </a:p>
          <a:p>
            <a:r>
              <a:rPr lang="en-US" sz="2400" dirty="0"/>
              <a:t>int main() {</a:t>
            </a:r>
          </a:p>
          <a:p>
            <a:r>
              <a:rPr lang="en-US" sz="2400" dirty="0"/>
              <a:t>  int x=8,y=5;</a:t>
            </a:r>
          </a:p>
          <a:p>
            <a:r>
              <a:rPr lang="en-US" sz="2000" dirty="0"/>
              <a:t>    if (x &gt; 10) {</a:t>
            </a:r>
          </a:p>
          <a:p>
            <a:pPr lvl="1"/>
            <a:r>
              <a:rPr lang="en-US" sz="2000" dirty="0"/>
              <a:t>    </a:t>
            </a:r>
            <a:r>
              <a:rPr lang="en-US" sz="2000" dirty="0" err="1"/>
              <a:t>cout</a:t>
            </a:r>
            <a:r>
              <a:rPr lang="en-US" sz="2000" dirty="0"/>
              <a:t> &lt;&lt; "A";</a:t>
            </a:r>
          </a:p>
          <a:p>
            <a:pPr lvl="1"/>
            <a:r>
              <a:rPr lang="en-US" sz="2000" dirty="0"/>
              <a:t>}</a:t>
            </a:r>
          </a:p>
          <a:p>
            <a:pPr lvl="1"/>
            <a:r>
              <a:rPr lang="en-US" sz="2000" dirty="0"/>
              <a:t>else if (y &lt; 7)</a:t>
            </a:r>
          </a:p>
          <a:p>
            <a:pPr lvl="1"/>
            <a:r>
              <a:rPr lang="en-US" sz="2000" dirty="0"/>
              <a:t>{</a:t>
            </a:r>
          </a:p>
          <a:p>
            <a:pPr lvl="1"/>
            <a:r>
              <a:rPr lang="en-US" sz="2000" dirty="0"/>
              <a:t>    </a:t>
            </a:r>
            <a:r>
              <a:rPr lang="en-US" sz="2000" dirty="0" err="1"/>
              <a:t>cout</a:t>
            </a:r>
            <a:r>
              <a:rPr lang="en-US" sz="2000" dirty="0"/>
              <a:t> &lt;&lt; "B";</a:t>
            </a:r>
          </a:p>
          <a:p>
            <a:pPr lvl="1"/>
            <a:r>
              <a:rPr lang="en-US" sz="2000" dirty="0"/>
              <a:t>}</a:t>
            </a:r>
          </a:p>
          <a:p>
            <a:pPr lvl="1"/>
            <a:r>
              <a:rPr lang="en-US" sz="2000" dirty="0"/>
              <a:t>else</a:t>
            </a:r>
          </a:p>
          <a:p>
            <a:pPr lvl="1"/>
            <a:r>
              <a:rPr lang="en-US" sz="2000" dirty="0"/>
              <a:t>{</a:t>
            </a:r>
          </a:p>
          <a:p>
            <a:pPr lvl="1"/>
            <a:r>
              <a:rPr lang="en-US" sz="2000" dirty="0"/>
              <a:t>    </a:t>
            </a:r>
            <a:r>
              <a:rPr lang="en-US" sz="2000" dirty="0" err="1"/>
              <a:t>cout</a:t>
            </a:r>
            <a:r>
              <a:rPr lang="en-US" sz="2000" dirty="0"/>
              <a:t> &lt;&lt; "C";</a:t>
            </a:r>
          </a:p>
          <a:p>
            <a:pPr lvl="1"/>
            <a:r>
              <a:rPr lang="en-US" sz="2000" dirty="0"/>
              <a:t>}</a:t>
            </a:r>
          </a:p>
          <a:p>
            <a:r>
              <a:rPr lang="en-US" sz="2400" dirty="0"/>
              <a:t>return 0;</a:t>
            </a:r>
          </a:p>
          <a:p>
            <a:r>
              <a:rPr lang="en-US" sz="2400" dirty="0"/>
              <a:t>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19CB89-F473-1432-CD4A-FA82016336CD}"/>
              </a:ext>
            </a:extLst>
          </p:cNvPr>
          <p:cNvSpPr txBox="1"/>
          <p:nvPr/>
        </p:nvSpPr>
        <p:spPr>
          <a:xfrm>
            <a:off x="191344" y="42019"/>
            <a:ext cx="1180931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rgbClr val="FF0000"/>
                </a:solidFill>
              </a:rPr>
              <a:t>Q) What will be output if you will compile and execute the following </a:t>
            </a:r>
            <a:r>
              <a:rPr lang="en-IN" sz="2800" b="1" dirty="0" err="1">
                <a:solidFill>
                  <a:srgbClr val="FF0000"/>
                </a:solidFill>
              </a:rPr>
              <a:t>c++</a:t>
            </a:r>
            <a:r>
              <a:rPr lang="en-IN" sz="2800" b="1" dirty="0">
                <a:solidFill>
                  <a:srgbClr val="FF0000"/>
                </a:solidFill>
              </a:rPr>
              <a:t> code?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EADE895E-C618-34D4-DF94-36881182D6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184731" cy="369332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3B4542B8-ED54-E741-C57B-15BC4E8B28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38811"/>
            <a:ext cx="65" cy="677623"/>
          </a:xfrm>
          <a:prstGeom prst="rect">
            <a:avLst/>
          </a:prstGeom>
          <a:solidFill>
            <a:srgbClr val="F7F7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110AE2-693E-0E0A-E96F-8668825AB691}"/>
              </a:ext>
            </a:extLst>
          </p:cNvPr>
          <p:cNvSpPr txBox="1"/>
          <p:nvPr/>
        </p:nvSpPr>
        <p:spPr>
          <a:xfrm>
            <a:off x="4511824" y="4941168"/>
            <a:ext cx="18310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a) A</a:t>
            </a:r>
          </a:p>
          <a:p>
            <a:r>
              <a:rPr lang="pt-BR" b="1" dirty="0"/>
              <a:t>b) B</a:t>
            </a:r>
          </a:p>
          <a:p>
            <a:r>
              <a:rPr lang="pt-BR" dirty="0"/>
              <a:t>c) C</a:t>
            </a:r>
          </a:p>
          <a:p>
            <a:r>
              <a:rPr lang="pt-BR" dirty="0"/>
              <a:t>d) 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284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ABA14-2E2C-740A-AD06-AE648736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60" y="0"/>
            <a:ext cx="11383618" cy="920334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en-US" sz="3200" dirty="0">
                <a:solidFill>
                  <a:srgbClr val="C00000"/>
                </a:solidFill>
              </a:rPr>
              <a:t>Q) Write a C++ program to check whether </a:t>
            </a:r>
            <a:r>
              <a:rPr lang="en-US" sz="3200" b="1" dirty="0">
                <a:solidFill>
                  <a:srgbClr val="C00000"/>
                </a:solidFill>
              </a:rPr>
              <a:t>a character is an alphabet, digit or special character </a:t>
            </a:r>
            <a:endParaRPr lang="en-IN" sz="3200" b="1" dirty="0">
              <a:solidFill>
                <a:srgbClr val="C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88D487-692B-DAE6-8B8C-A600A86A896D}"/>
              </a:ext>
            </a:extLst>
          </p:cNvPr>
          <p:cNvSpPr txBox="1"/>
          <p:nvPr/>
        </p:nvSpPr>
        <p:spPr>
          <a:xfrm>
            <a:off x="186071" y="1340768"/>
            <a:ext cx="5549889" cy="2677656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OUTPUT</a:t>
            </a:r>
          </a:p>
          <a:p>
            <a:r>
              <a:rPr lang="en-US" sz="2400" dirty="0"/>
              <a:t>Sample Input</a:t>
            </a:r>
          </a:p>
          <a:p>
            <a:r>
              <a:rPr lang="en-US" sz="2400" dirty="0">
                <a:solidFill>
                  <a:srgbClr val="C00000"/>
                </a:solidFill>
              </a:rPr>
              <a:t>Enter a character A</a:t>
            </a:r>
          </a:p>
          <a:p>
            <a:endParaRPr lang="en-US" sz="2400" dirty="0">
              <a:solidFill>
                <a:srgbClr val="C00000"/>
              </a:solidFill>
            </a:endParaRPr>
          </a:p>
          <a:p>
            <a:endParaRPr lang="en-US" sz="2400" dirty="0">
              <a:solidFill>
                <a:srgbClr val="C00000"/>
              </a:solidFill>
            </a:endParaRPr>
          </a:p>
          <a:p>
            <a:r>
              <a:rPr lang="en-US" sz="2400" dirty="0"/>
              <a:t>Sample Output</a:t>
            </a:r>
          </a:p>
          <a:p>
            <a:r>
              <a:rPr lang="en-US" sz="2400" dirty="0">
                <a:solidFill>
                  <a:srgbClr val="FF0000"/>
                </a:solidFill>
              </a:rPr>
              <a:t>This is an alphabet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BE818C-8E10-9874-E08D-166D3317E21F}"/>
              </a:ext>
            </a:extLst>
          </p:cNvPr>
          <p:cNvSpPr txBox="1"/>
          <p:nvPr/>
        </p:nvSpPr>
        <p:spPr>
          <a:xfrm>
            <a:off x="5897984" y="1340768"/>
            <a:ext cx="6125953" cy="3083921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sz="2000" b="1" dirty="0"/>
              <a:t>LOGIC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1. Read a character  </a:t>
            </a:r>
            <a:r>
              <a:rPr lang="en-US" sz="2000" b="1" dirty="0"/>
              <a:t>char </a:t>
            </a:r>
            <a:r>
              <a:rPr lang="en-US" sz="2000" b="1" dirty="0" err="1"/>
              <a:t>ch</a:t>
            </a:r>
            <a:endParaRPr lang="en-US" sz="2000" b="1" dirty="0"/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rgbClr val="C00000"/>
                </a:solidFill>
              </a:rPr>
              <a:t>2. If </a:t>
            </a:r>
            <a:r>
              <a:rPr lang="en-US" sz="2000" b="1" dirty="0" err="1">
                <a:solidFill>
                  <a:srgbClr val="C00000"/>
                </a:solidFill>
              </a:rPr>
              <a:t>ch</a:t>
            </a:r>
            <a:r>
              <a:rPr lang="en-US" sz="2000" dirty="0">
                <a:solidFill>
                  <a:srgbClr val="C00000"/>
                </a:solidFill>
              </a:rPr>
              <a:t> is in </a:t>
            </a:r>
            <a:r>
              <a:rPr lang="en-US" sz="2000" b="1" dirty="0">
                <a:solidFill>
                  <a:srgbClr val="7030A0"/>
                </a:solidFill>
                <a:highlight>
                  <a:srgbClr val="FFFF00"/>
                </a:highlight>
              </a:rPr>
              <a:t>a to z </a:t>
            </a:r>
            <a:r>
              <a:rPr lang="en-US" sz="2000" dirty="0">
                <a:solidFill>
                  <a:srgbClr val="C00000"/>
                </a:solidFill>
              </a:rPr>
              <a:t>or </a:t>
            </a:r>
            <a:r>
              <a:rPr lang="en-US" sz="2000" dirty="0">
                <a:solidFill>
                  <a:srgbClr val="C00000"/>
                </a:solidFill>
                <a:highlight>
                  <a:srgbClr val="FFFF00"/>
                </a:highlight>
              </a:rPr>
              <a:t>A to z </a:t>
            </a:r>
            <a:r>
              <a:rPr lang="en-US" sz="2000" dirty="0">
                <a:solidFill>
                  <a:srgbClr val="C00000"/>
                </a:solidFill>
              </a:rPr>
              <a:t>then </a:t>
            </a:r>
            <a:r>
              <a:rPr lang="en-US" sz="2000" dirty="0">
                <a:solidFill>
                  <a:srgbClr val="C00000"/>
                </a:solidFill>
                <a:highlight>
                  <a:srgbClr val="FFFF00"/>
                </a:highlight>
              </a:rPr>
              <a:t>print it as alphabet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rgbClr val="7030A0"/>
                </a:solidFill>
              </a:rPr>
              <a:t>3. Otherwise if the </a:t>
            </a:r>
            <a:r>
              <a:rPr lang="en-US" sz="2000" dirty="0" err="1">
                <a:solidFill>
                  <a:srgbClr val="C00000"/>
                </a:solidFill>
              </a:rPr>
              <a:t>ch</a:t>
            </a:r>
            <a:r>
              <a:rPr lang="en-US" sz="2000" dirty="0">
                <a:solidFill>
                  <a:srgbClr val="7030A0"/>
                </a:solidFill>
              </a:rPr>
              <a:t> is </a:t>
            </a:r>
            <a:r>
              <a:rPr lang="en-US" sz="2000" dirty="0">
                <a:solidFill>
                  <a:srgbClr val="7030A0"/>
                </a:solidFill>
                <a:highlight>
                  <a:srgbClr val="00FFFF"/>
                </a:highlight>
              </a:rPr>
              <a:t>0 to 9 </a:t>
            </a:r>
            <a:r>
              <a:rPr lang="en-US" sz="2000" dirty="0">
                <a:solidFill>
                  <a:srgbClr val="7030A0"/>
                </a:solidFill>
              </a:rPr>
              <a:t>then </a:t>
            </a:r>
            <a:r>
              <a:rPr lang="en-US" sz="2000" dirty="0">
                <a:solidFill>
                  <a:srgbClr val="7030A0"/>
                </a:solidFill>
                <a:highlight>
                  <a:srgbClr val="00FFFF"/>
                </a:highlight>
              </a:rPr>
              <a:t>print it as digit</a:t>
            </a:r>
          </a:p>
          <a:p>
            <a:pPr>
              <a:lnSpc>
                <a:spcPct val="200000"/>
              </a:lnSpc>
            </a:pPr>
            <a:r>
              <a:rPr lang="en-US" sz="2000" dirty="0">
                <a:solidFill>
                  <a:srgbClr val="003300"/>
                </a:solidFill>
              </a:rPr>
              <a:t>4. Otherwise print </a:t>
            </a:r>
            <a:r>
              <a:rPr lang="en-US" sz="2000" b="1" dirty="0" err="1">
                <a:solidFill>
                  <a:srgbClr val="003300"/>
                </a:solidFill>
              </a:rPr>
              <a:t>ch</a:t>
            </a:r>
            <a:r>
              <a:rPr lang="en-US" sz="2000" b="1" dirty="0">
                <a:solidFill>
                  <a:srgbClr val="003300"/>
                </a:solidFill>
              </a:rPr>
              <a:t> </a:t>
            </a:r>
            <a:r>
              <a:rPr lang="en-US" sz="2000" dirty="0">
                <a:solidFill>
                  <a:srgbClr val="003300"/>
                </a:solidFill>
              </a:rPr>
              <a:t>as </a:t>
            </a:r>
            <a:r>
              <a:rPr lang="en-US" sz="2000" dirty="0">
                <a:solidFill>
                  <a:srgbClr val="003300"/>
                </a:solidFill>
                <a:highlight>
                  <a:srgbClr val="00FF00"/>
                </a:highlight>
              </a:rPr>
              <a:t>special character</a:t>
            </a:r>
          </a:p>
        </p:txBody>
      </p:sp>
    </p:spTree>
    <p:extLst>
      <p:ext uri="{BB962C8B-B14F-4D97-AF65-F5344CB8AC3E}">
        <p14:creationId xmlns:p14="http://schemas.microsoft.com/office/powerpoint/2010/main" val="3703783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2297</TotalTime>
  <Words>6836</Words>
  <Application>Microsoft Office PowerPoint</Application>
  <PresentationFormat>Widescreen</PresentationFormat>
  <Paragraphs>1108</Paragraphs>
  <Slides>64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82" baseType="lpstr">
      <vt:lpstr>Courier New</vt:lpstr>
      <vt:lpstr>Lato</vt:lpstr>
      <vt:lpstr>Segoe UI</vt:lpstr>
      <vt:lpstr>Arial</vt:lpstr>
      <vt:lpstr>Arial</vt:lpstr>
      <vt:lpstr>Wingdings</vt:lpstr>
      <vt:lpstr>Times New Roman</vt:lpstr>
      <vt:lpstr>Consolas</vt:lpstr>
      <vt:lpstr>Nunito</vt:lpstr>
      <vt:lpstr>Nunito Sans SemiBold</vt:lpstr>
      <vt:lpstr>Calibri</vt:lpstr>
      <vt:lpstr>Söhne</vt:lpstr>
      <vt:lpstr>Nunito Sans</vt:lpstr>
      <vt:lpstr>Söhne Mono</vt:lpstr>
      <vt:lpstr>erdana</vt:lpstr>
      <vt:lpstr>Nunito Sans Light</vt:lpstr>
      <vt:lpstr>inter-regular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Q) Write a C++ program to check whether a character is an alphabet, digit or special character </vt:lpstr>
      <vt:lpstr>PowerPoint Presentation</vt:lpstr>
      <vt:lpstr>Q) Create C++ application for an ATM simulator. The charges are as follow.</vt:lpstr>
      <vt:lpstr>PowerPoint Presentation</vt:lpstr>
      <vt:lpstr>Q) Create C++ application for an Electricity Bill Generator . The charges are as follow.</vt:lpstr>
      <vt:lpstr>PowerPoint Presentation</vt:lpstr>
      <vt:lpstr>Q) CREATE  A PASSWORD VALIDATOR APP For wrong password print "Incorrect password" and for correct password print "Correct password with his/her name" and quit the program. The correct password is 1234 </vt:lpstr>
      <vt:lpstr>PowerPoint Presentation</vt:lpstr>
      <vt:lpstr>PowerPoint Presentation</vt:lpstr>
      <vt:lpstr>Q)  Write a C++ program that takes a person's age as input and determines whether they are an adult or a minor.  If they are an adult, the program further checks if they are a senior citizen (age 60 or above) and provides corresponding output.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Q) Create a C++  app for Rock-Paper-Scissors Game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Q) Write a C++ program for  NUMBER GUESSING GAME: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FACE-45</dc:creator>
  <cp:lastModifiedBy>naveench</cp:lastModifiedBy>
  <cp:revision>216</cp:revision>
  <dcterms:created xsi:type="dcterms:W3CDTF">2006-08-16T00:00:00Z</dcterms:created>
  <dcterms:modified xsi:type="dcterms:W3CDTF">2023-09-03T11:41:28Z</dcterms:modified>
</cp:coreProperties>
</file>

<file path=docProps/thumbnail.jpeg>
</file>